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9" r:id="rId3"/>
    <p:sldMasterId id="2147483811" r:id="rId4"/>
    <p:sldMasterId id="2147483835" r:id="rId5"/>
    <p:sldMasterId id="2147483895" r:id="rId6"/>
    <p:sldMasterId id="2147484079" r:id="rId7"/>
    <p:sldMasterId id="2147484093" r:id="rId8"/>
    <p:sldMasterId id="2147484157" r:id="rId9"/>
    <p:sldMasterId id="2147484169" r:id="rId10"/>
    <p:sldMasterId id="2147484173" r:id="rId11"/>
    <p:sldMasterId id="2147484209" r:id="rId12"/>
    <p:sldMasterId id="2147484221" r:id="rId13"/>
    <p:sldMasterId id="2147484233" r:id="rId14"/>
    <p:sldMasterId id="2147484245" r:id="rId15"/>
  </p:sldMasterIdLst>
  <p:notesMasterIdLst>
    <p:notesMasterId r:id="rId62"/>
  </p:notesMasterIdLst>
  <p:sldIdLst>
    <p:sldId id="420" r:id="rId16"/>
    <p:sldId id="605" r:id="rId17"/>
    <p:sldId id="606" r:id="rId18"/>
    <p:sldId id="590" r:id="rId19"/>
    <p:sldId id="591" r:id="rId20"/>
    <p:sldId id="592" r:id="rId21"/>
    <p:sldId id="607" r:id="rId22"/>
    <p:sldId id="593" r:id="rId23"/>
    <p:sldId id="608" r:id="rId24"/>
    <p:sldId id="639" r:id="rId25"/>
    <p:sldId id="609" r:id="rId26"/>
    <p:sldId id="645" r:id="rId27"/>
    <p:sldId id="646" r:id="rId28"/>
    <p:sldId id="658" r:id="rId29"/>
    <p:sldId id="610" r:id="rId30"/>
    <p:sldId id="659" r:id="rId31"/>
    <p:sldId id="660" r:id="rId32"/>
    <p:sldId id="635" r:id="rId33"/>
    <p:sldId id="638" r:id="rId34"/>
    <p:sldId id="640" r:id="rId35"/>
    <p:sldId id="643" r:id="rId36"/>
    <p:sldId id="644" r:id="rId37"/>
    <p:sldId id="647" r:id="rId38"/>
    <p:sldId id="661" r:id="rId39"/>
    <p:sldId id="653" r:id="rId40"/>
    <p:sldId id="670" r:id="rId41"/>
    <p:sldId id="666" r:id="rId42"/>
    <p:sldId id="667" r:id="rId43"/>
    <p:sldId id="663" r:id="rId44"/>
    <p:sldId id="665" r:id="rId45"/>
    <p:sldId id="668" r:id="rId46"/>
    <p:sldId id="669" r:id="rId47"/>
    <p:sldId id="662" r:id="rId48"/>
    <p:sldId id="679" r:id="rId49"/>
    <p:sldId id="675" r:id="rId50"/>
    <p:sldId id="676" r:id="rId51"/>
    <p:sldId id="677" r:id="rId52"/>
    <p:sldId id="678" r:id="rId53"/>
    <p:sldId id="671" r:id="rId54"/>
    <p:sldId id="611" r:id="rId55"/>
    <p:sldId id="672" r:id="rId56"/>
    <p:sldId id="680" r:id="rId57"/>
    <p:sldId id="652" r:id="rId58"/>
    <p:sldId id="681" r:id="rId59"/>
    <p:sldId id="682" r:id="rId60"/>
    <p:sldId id="68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D53"/>
    <a:srgbClr val="90353B"/>
    <a:srgbClr val="C01B00"/>
    <a:srgbClr val="29A1BB"/>
    <a:srgbClr val="C10534"/>
    <a:srgbClr val="BF5159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/>
    <p:restoredTop sz="89365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0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39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263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24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4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80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2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42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01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20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80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26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62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91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50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0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92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97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3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44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7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73969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55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87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32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6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1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94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8471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918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623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46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063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87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482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819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24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3954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34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4171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520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91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051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384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0637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113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30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8139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270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5849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8144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368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984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4676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3090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1539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67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1664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2425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265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7589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928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4775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7216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467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70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95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457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274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8433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102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81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510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3594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5889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481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5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538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7388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52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8" y="114336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6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3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4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3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54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62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15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9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3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17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1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7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3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0190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316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360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018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2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1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536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58111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026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486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1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3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74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69" y="0"/>
            <a:ext cx="558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Economics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/>
          <a:stretch/>
        </p:blipFill>
        <p:spPr>
          <a:xfrm>
            <a:off x="1773718" y="838200"/>
            <a:ext cx="8665682" cy="58834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44168" y="7620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Global Temperature and Carbon Dioxide Concentration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134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Karl,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Peterson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2644537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3124200" y="685800"/>
            <a:ext cx="6158284" cy="60407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44168" y="7620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Frequency and Intensity of Winter Storms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51346"/>
            <a:ext cx="225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CCSP 2008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40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Idealistic response to dramatic change in climate: we should preserve environment in its original state, no matter the cost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Environmental economists take a more practical perspective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Tradeoff between economic benefits and environmental costs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need to price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environmental damage created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each policy to more forward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Humans have adapted in the past (e.g., using air-conditioning), mitigating costs of environmental change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714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Climate Change and Environmental Economics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0678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building a new oil pipeline or permitting fracking for gas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These policies could have significant benefits by reducing costs of resources and effectively increasing people’s incomes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is the environmental damage created by these policies?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Big data is helping us make progress in answering this question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data permits more effective comparison of alternative policies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helps us find ways to preserve the environment while minimizing economic costs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714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and Environmental Economics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372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two topics in this course (environment and crime) are social problems because they involve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externalities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Externality: one person’s behavior directly affects another person’s well-being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Ex: You drive a car that emits pollution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everyone pays a price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Different from the outcomes we have considered thus far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Income, education, health: benefits accrue primarily to a given individual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714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Conceptual Background: Social Problems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10439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Tackling social problems requires different types of data and methods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to measure impacts on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everyone,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just on a given person’s income or health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Contrast with analysis of impacts of class size on students’ test scores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Group-centric rather than individual-centric empirical analysis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 is to change people’s behavior to move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from what is best for them personally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Contrast with college outreach programs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changing behavior to achieve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aims rather than individual benefits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82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Conceptual Background: Social Problems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01850" y="1301750"/>
            <a:ext cx="6748389" cy="4184650"/>
          </a:xfrm>
          <a:prstGeom prst="line">
            <a:avLst/>
          </a:prstGeom>
          <a:noFill/>
          <a:ln w="27051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00225" y="5668963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49962" y="5757863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150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66800" y="3886200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$3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2101850" y="609600"/>
            <a:ext cx="7896225" cy="5143500"/>
          </a:xfrm>
          <a:custGeom>
            <a:avLst/>
            <a:gdLst>
              <a:gd name="T0" fmla="*/ 0 w 3855"/>
              <a:gd name="T1" fmla="*/ 0 h 2699"/>
              <a:gd name="T2" fmla="*/ 0 w 3855"/>
              <a:gd name="T3" fmla="*/ 2147483647 h 2699"/>
              <a:gd name="T4" fmla="*/ 2147483647 w 3855"/>
              <a:gd name="T5" fmla="*/ 2147483647 h 2699"/>
              <a:gd name="T6" fmla="*/ 0 60000 65536"/>
              <a:gd name="T7" fmla="*/ 0 60000 65536"/>
              <a:gd name="T8" fmla="*/ 0 60000 65536"/>
              <a:gd name="T9" fmla="*/ 0 w 3855"/>
              <a:gd name="T10" fmla="*/ 0 h 2699"/>
              <a:gd name="T11" fmla="*/ 3855 w 3855"/>
              <a:gd name="T12" fmla="*/ 2699 h 2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5" h="2699">
                <a:moveTo>
                  <a:pt x="0" y="0"/>
                </a:moveTo>
                <a:lnTo>
                  <a:pt x="0" y="2699"/>
                </a:lnTo>
                <a:lnTo>
                  <a:pt x="3855" y="26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553200" y="4052009"/>
            <a:ext cx="0" cy="168045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133600" y="4052010"/>
            <a:ext cx="6227763" cy="9525"/>
          </a:xfrm>
          <a:prstGeom prst="line">
            <a:avLst/>
          </a:prstGeom>
          <a:noFill/>
          <a:ln w="27051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44" y="609600"/>
            <a:ext cx="1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of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($/gal.)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124200" y="1600200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Consumer Demand 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for </a:t>
            </a: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Gas</a:t>
            </a:r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23420" y="3745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Cost of Producing Gas</a:t>
            </a:r>
            <a:endParaRPr lang="en-US" altLang="en-US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902700" y="576911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</a:t>
            </a:r>
            <a: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(billions)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44168" y="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Externalities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01850" y="1301750"/>
            <a:ext cx="6748389" cy="4184650"/>
          </a:xfrm>
          <a:prstGeom prst="line">
            <a:avLst/>
          </a:prstGeom>
          <a:noFill/>
          <a:ln w="27051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00225" y="5668963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24200" y="1600200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Consumer Demand 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for </a:t>
            </a: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Gas</a:t>
            </a:r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49962" y="5757863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150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66800" y="3886200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$3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2101850" y="609600"/>
            <a:ext cx="7896225" cy="5143500"/>
          </a:xfrm>
          <a:custGeom>
            <a:avLst/>
            <a:gdLst>
              <a:gd name="T0" fmla="*/ 0 w 3855"/>
              <a:gd name="T1" fmla="*/ 0 h 2699"/>
              <a:gd name="T2" fmla="*/ 0 w 3855"/>
              <a:gd name="T3" fmla="*/ 2147483647 h 2699"/>
              <a:gd name="T4" fmla="*/ 2147483647 w 3855"/>
              <a:gd name="T5" fmla="*/ 2147483647 h 2699"/>
              <a:gd name="T6" fmla="*/ 0 60000 65536"/>
              <a:gd name="T7" fmla="*/ 0 60000 65536"/>
              <a:gd name="T8" fmla="*/ 0 60000 65536"/>
              <a:gd name="T9" fmla="*/ 0 w 3855"/>
              <a:gd name="T10" fmla="*/ 0 h 2699"/>
              <a:gd name="T11" fmla="*/ 3855 w 3855"/>
              <a:gd name="T12" fmla="*/ 2699 h 2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5" h="2699">
                <a:moveTo>
                  <a:pt x="0" y="0"/>
                </a:moveTo>
                <a:lnTo>
                  <a:pt x="0" y="2699"/>
                </a:lnTo>
                <a:lnTo>
                  <a:pt x="3855" y="26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553200" y="4052009"/>
            <a:ext cx="0" cy="168045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133600" y="4052010"/>
            <a:ext cx="6227763" cy="9525"/>
          </a:xfrm>
          <a:prstGeom prst="line">
            <a:avLst/>
          </a:prstGeom>
          <a:noFill/>
          <a:ln w="27051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44" y="609600"/>
            <a:ext cx="1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of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($/gal.)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101849" y="2971800"/>
            <a:ext cx="6259513" cy="0"/>
          </a:xfrm>
          <a:prstGeom prst="line">
            <a:avLst/>
          </a:prstGeom>
          <a:noFill/>
          <a:ln w="27051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3420" y="3745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Cost of Producing Gas</a:t>
            </a:r>
            <a:endParaRPr lang="en-US" altLang="en-US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02700" y="576911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</a:t>
            </a:r>
            <a: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(billions)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924800" y="3124200"/>
            <a:ext cx="0" cy="8059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924800" y="3364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Social Cost of Gasoline</a:t>
            </a:r>
            <a:endParaRPr lang="en-US" altLang="en-US" b="0" dirty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66800" y="2831068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$4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44168" y="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Externalities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show that insurance coverage leads to moderate increases in health care use and improvement in health outcomes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Suggests that access to health insurance can be valuable for improving population health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does not necessarily follow that government needs to provide this insurance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can’t people buy it themselves in private markets, like they do other products like cars?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Intervention in Markets for Health Insurance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01850" y="1301750"/>
            <a:ext cx="6748389" cy="4184650"/>
          </a:xfrm>
          <a:prstGeom prst="line">
            <a:avLst/>
          </a:prstGeom>
          <a:noFill/>
          <a:ln w="27051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02700" y="576911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</a:t>
            </a:r>
            <a: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(billions)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00225" y="5668963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24200" y="16002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Consumer Demand for Gas</a:t>
            </a:r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49962" y="5757863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150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66800" y="3886200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$3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2101850" y="609600"/>
            <a:ext cx="7896225" cy="5143500"/>
          </a:xfrm>
          <a:custGeom>
            <a:avLst/>
            <a:gdLst>
              <a:gd name="T0" fmla="*/ 0 w 3855"/>
              <a:gd name="T1" fmla="*/ 0 h 2699"/>
              <a:gd name="T2" fmla="*/ 0 w 3855"/>
              <a:gd name="T3" fmla="*/ 2147483647 h 2699"/>
              <a:gd name="T4" fmla="*/ 2147483647 w 3855"/>
              <a:gd name="T5" fmla="*/ 2147483647 h 2699"/>
              <a:gd name="T6" fmla="*/ 0 60000 65536"/>
              <a:gd name="T7" fmla="*/ 0 60000 65536"/>
              <a:gd name="T8" fmla="*/ 0 60000 65536"/>
              <a:gd name="T9" fmla="*/ 0 w 3855"/>
              <a:gd name="T10" fmla="*/ 0 h 2699"/>
              <a:gd name="T11" fmla="*/ 3855 w 3855"/>
              <a:gd name="T12" fmla="*/ 2699 h 2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5" h="2699">
                <a:moveTo>
                  <a:pt x="0" y="0"/>
                </a:moveTo>
                <a:lnTo>
                  <a:pt x="0" y="2699"/>
                </a:lnTo>
                <a:lnTo>
                  <a:pt x="3855" y="26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553200" y="2971801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133600" y="4052010"/>
            <a:ext cx="6227763" cy="9525"/>
          </a:xfrm>
          <a:prstGeom prst="line">
            <a:avLst/>
          </a:prstGeom>
          <a:noFill/>
          <a:ln w="27051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44" y="609600"/>
            <a:ext cx="1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of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($/gal.)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101849" y="2971800"/>
            <a:ext cx="6259513" cy="0"/>
          </a:xfrm>
          <a:prstGeom prst="line">
            <a:avLst/>
          </a:prstGeom>
          <a:noFill/>
          <a:ln w="27051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04820" y="1972270"/>
            <a:ext cx="3329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Social Cost of Gas Exceeds Benefit to Consumers</a:t>
            </a:r>
            <a:endParaRPr lang="en-US" altLang="en-US" b="0" dirty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 bwMode="auto">
          <a:xfrm flipH="1" flipV="1">
            <a:off x="4800600" y="2971800"/>
            <a:ext cx="1752600" cy="1080207"/>
          </a:xfrm>
          <a:prstGeom prst="rt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172200" y="2602468"/>
            <a:ext cx="685800" cy="5788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800600" y="2971800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267200" y="5760720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100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066800" y="2831068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$4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3420" y="3745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CC99">
                    <a:lumMod val="75000"/>
                  </a:srgb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Cost of Producing Gas</a:t>
            </a:r>
            <a:endParaRPr lang="en-US" altLang="en-US" b="0" dirty="0">
              <a:solidFill>
                <a:srgbClr val="00CC99">
                  <a:lumMod val="75000"/>
                </a:srgb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344168" y="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Externalities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01850" y="1301750"/>
            <a:ext cx="6748389" cy="4184650"/>
          </a:xfrm>
          <a:prstGeom prst="line">
            <a:avLst/>
          </a:prstGeom>
          <a:noFill/>
          <a:ln w="27051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02700" y="576911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</a:t>
            </a:r>
            <a: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(billions)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00225" y="5668963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24200" y="16002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Consumer Demand for Gas</a:t>
            </a:r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49962" y="5757863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150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66800" y="3886200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$3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2101850" y="609600"/>
            <a:ext cx="7896225" cy="5143500"/>
          </a:xfrm>
          <a:custGeom>
            <a:avLst/>
            <a:gdLst>
              <a:gd name="T0" fmla="*/ 0 w 3855"/>
              <a:gd name="T1" fmla="*/ 0 h 2699"/>
              <a:gd name="T2" fmla="*/ 0 w 3855"/>
              <a:gd name="T3" fmla="*/ 2147483647 h 2699"/>
              <a:gd name="T4" fmla="*/ 2147483647 w 3855"/>
              <a:gd name="T5" fmla="*/ 2147483647 h 2699"/>
              <a:gd name="T6" fmla="*/ 0 60000 65536"/>
              <a:gd name="T7" fmla="*/ 0 60000 65536"/>
              <a:gd name="T8" fmla="*/ 0 60000 65536"/>
              <a:gd name="T9" fmla="*/ 0 w 3855"/>
              <a:gd name="T10" fmla="*/ 0 h 2699"/>
              <a:gd name="T11" fmla="*/ 3855 w 3855"/>
              <a:gd name="T12" fmla="*/ 2699 h 2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5" h="2699">
                <a:moveTo>
                  <a:pt x="0" y="0"/>
                </a:moveTo>
                <a:lnTo>
                  <a:pt x="0" y="2699"/>
                </a:lnTo>
                <a:lnTo>
                  <a:pt x="3855" y="26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553200" y="2971801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133600" y="4052010"/>
            <a:ext cx="6227763" cy="9525"/>
          </a:xfrm>
          <a:prstGeom prst="line">
            <a:avLst/>
          </a:prstGeom>
          <a:noFill/>
          <a:ln w="27051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44" y="609600"/>
            <a:ext cx="1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of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($/gal.)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101849" y="2971800"/>
            <a:ext cx="6259513" cy="0"/>
          </a:xfrm>
          <a:prstGeom prst="line">
            <a:avLst/>
          </a:prstGeom>
          <a:noFill/>
          <a:ln w="27051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3420" y="3745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CC99">
                    <a:lumMod val="75000"/>
                  </a:srgb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Cost of Producing Gas</a:t>
            </a:r>
            <a:endParaRPr lang="en-US" altLang="en-US" b="0" dirty="0">
              <a:solidFill>
                <a:srgbClr val="00CC99">
                  <a:lumMod val="75000"/>
                </a:srgb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 bwMode="auto">
          <a:xfrm flipH="1" flipV="1">
            <a:off x="4800600" y="2971800"/>
            <a:ext cx="1752600" cy="1080207"/>
          </a:xfrm>
          <a:prstGeom prst="rt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8534400" y="2971800"/>
            <a:ext cx="315839" cy="114300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915400" y="3048000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0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1: How can we measure the social cost of pollution?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44168" y="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Key Questions in Environmental Economics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66800" y="2831068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$4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800600" y="2971800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267200" y="5760720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100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101850" y="1301750"/>
            <a:ext cx="6748389" cy="4184650"/>
          </a:xfrm>
          <a:prstGeom prst="line">
            <a:avLst/>
          </a:prstGeom>
          <a:noFill/>
          <a:ln w="27051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02700" y="576911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Gallons</a:t>
            </a:r>
            <a: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(billions)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00225" y="5668963"/>
            <a:ext cx="37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24200" y="16002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Consumer Demand for Gas</a:t>
            </a:r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49962" y="5757863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150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66800" y="3886200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$3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2101850" y="609600"/>
            <a:ext cx="7896225" cy="5143500"/>
          </a:xfrm>
          <a:custGeom>
            <a:avLst/>
            <a:gdLst>
              <a:gd name="T0" fmla="*/ 0 w 3855"/>
              <a:gd name="T1" fmla="*/ 0 h 2699"/>
              <a:gd name="T2" fmla="*/ 0 w 3855"/>
              <a:gd name="T3" fmla="*/ 2147483647 h 2699"/>
              <a:gd name="T4" fmla="*/ 2147483647 w 3855"/>
              <a:gd name="T5" fmla="*/ 2147483647 h 2699"/>
              <a:gd name="T6" fmla="*/ 0 60000 65536"/>
              <a:gd name="T7" fmla="*/ 0 60000 65536"/>
              <a:gd name="T8" fmla="*/ 0 60000 65536"/>
              <a:gd name="T9" fmla="*/ 0 w 3855"/>
              <a:gd name="T10" fmla="*/ 0 h 2699"/>
              <a:gd name="T11" fmla="*/ 3855 w 3855"/>
              <a:gd name="T12" fmla="*/ 2699 h 2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5" h="2699">
                <a:moveTo>
                  <a:pt x="0" y="0"/>
                </a:moveTo>
                <a:lnTo>
                  <a:pt x="0" y="2699"/>
                </a:lnTo>
                <a:lnTo>
                  <a:pt x="3855" y="26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553200" y="2971801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133600" y="4052010"/>
            <a:ext cx="6227763" cy="9525"/>
          </a:xfrm>
          <a:prstGeom prst="line">
            <a:avLst/>
          </a:prstGeom>
          <a:noFill/>
          <a:ln w="27051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44" y="609600"/>
            <a:ext cx="13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of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($/gal.)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101849" y="2971800"/>
            <a:ext cx="6259513" cy="0"/>
          </a:xfrm>
          <a:prstGeom prst="line">
            <a:avLst/>
          </a:prstGeom>
          <a:noFill/>
          <a:ln w="27051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3420" y="3745468"/>
            <a:ext cx="2948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 smtClean="0">
                <a:solidFill>
                  <a:srgbClr val="00CC99">
                    <a:lumMod val="75000"/>
                  </a:srgb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Cost of Producing Gas</a:t>
            </a:r>
            <a:endParaRPr lang="en-US" altLang="en-US" b="0" dirty="0">
              <a:solidFill>
                <a:srgbClr val="00CC99">
                  <a:lumMod val="75000"/>
                </a:srgb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 bwMode="auto">
          <a:xfrm flipH="1" flipV="1">
            <a:off x="4800600" y="2971800"/>
            <a:ext cx="1752600" cy="1080207"/>
          </a:xfrm>
          <a:prstGeom prst="rt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5518980" y="5442782"/>
            <a:ext cx="315839" cy="175260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371600" y="6457890"/>
            <a:ext cx="1043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2: What policies can we use to reduce pollution/improve environment?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800600" y="2971800"/>
            <a:ext cx="0" cy="276066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 i="1">
              <a:solidFill>
                <a:srgbClr val="FFFFE1"/>
              </a:solidFill>
              <a:latin typeface="Garamond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67200" y="5760720"/>
            <a:ext cx="1265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100 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44168" y="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Key Questions in Environmental Economics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066800" y="2831068"/>
            <a:ext cx="102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en-US" i="0" baseline="-25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 </a:t>
            </a:r>
            <a:r>
              <a:rPr lang="en-US" altLang="en-US" i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$4</a:t>
            </a:r>
            <a:endParaRPr lang="en-US" altLang="en-US" i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Costs of Climate Change and Pollution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Researchers have estimated social costs of many different types of pollution, ranging from toxic air pollution to water pollution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link between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emissions and climate change, carbon emissions have received the most attention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Governments now use estimates of “social cost of carbon” when evaluating alternative policies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Conceptual question: how much does an additional unit of carbon emissions cost society due to environmental damage?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Calculating this cost is challenging and is the subject of much research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Social Cost of Carbon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general steps in estimating the social cost of carbon: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impact of 1 extra ton of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climate using a climate forecasting model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 impacts of changes in climate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economic productivity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health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property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damage, etc.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Calculate current social cost by converting future costs to current dollars (discounting)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question is the subject of research in environmental science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here on how big data is enabling social scientists to obtain better answers in steps 2 and 3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Social Cost of Carbon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studies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causal impacts of climate change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many outcomes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Combine data on outcomes from various sources with detailed measurements of temperature from local monitors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approach: estimate models that relate outcomes to temperature fluctuations across days or years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Comparisons across time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within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areas, not comparisons across areas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Temperature variation random within areas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identify causal effects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 that this picks up short-run effects, ignoring potential for adaptation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Carleton and Hsiang (2016) compile results of several of these studies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the Impacts of Climate Change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92" y="0"/>
            <a:ext cx="74112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81200" y="32657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5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24" y="0"/>
            <a:ext cx="729095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369925" y="0"/>
            <a:ext cx="1219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8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42" y="0"/>
            <a:ext cx="74939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81200" y="304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1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Finkelstein,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Hendren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Shepard (2017) show why government intervention is essential to sustain markets for insurance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Study Massachusetts public universal health insurance program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Introduced in 2006; predecessor to the national Affordable Care Act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design: exploit discontinuities in subsidies for insurance based on income level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Health Insurance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36" y="0"/>
            <a:ext cx="72759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69925" y="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52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15" y="0"/>
            <a:ext cx="73589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69925" y="0"/>
            <a:ext cx="1219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18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53" y="0"/>
            <a:ext cx="783869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369925" y="0"/>
            <a:ext cx="12192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14" y="0"/>
            <a:ext cx="75521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81200" y="30480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71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968" y="1219200"/>
            <a:ext cx="9857232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do these short-run impacts change if society has time to adapt?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Challenge: difficult to directly identify causal impacts of long-term trends in climate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Lots of other things are changing as climate changes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Instead, compare effects of short-run changes in places that have had time to adapt vs. places that have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Ex: does a heat wave have smaller effects in areas that experience heat waves regularly?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temperature fluctuations have smaller costs in advanced economies?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Adaptation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673" y="0"/>
            <a:ext cx="73486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69925" y="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56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15" y="0"/>
            <a:ext cx="77227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369925" y="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50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72" y="1066799"/>
            <a:ext cx="9082428" cy="48383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234294"/>
            <a:ext cx="10972800" cy="2991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927500" y="2924880"/>
            <a:ext cx="49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Mortality Rate (Deviation from Mean)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6189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Daily Temperature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Fluctuations on Mortality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Rates in India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vs.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802868"/>
            <a:ext cx="49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Daily Average Temperature (Fahrenheit)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1066799"/>
            <a:ext cx="7924800" cy="304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ms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346"/>
            <a:ext cx="631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Burgess,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Deschenes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Donaldson, Greenstone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40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83" y="0"/>
            <a:ext cx="75064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369925" y="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29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Burke et al. (2015) results imply that predicted 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climate change by 2100 will lower global GDP by 23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%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This estimate is based on short-run fluctuations in temperature, though Burke et al. argue that long-term impacts are likely to be similar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No evidence that relationship between temperature and GDP has changed in recent years</a:t>
            </a: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Further limitation of these measures: difficult to measure economic output systematically, especially in rural areas in developing countries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Alternative approach: night-time light intensity, based on satellite images</a:t>
            </a: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the Impacts of Climate Change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962400" y="1570384"/>
            <a:ext cx="0" cy="339253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2590801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1" y="1524001"/>
            <a:ext cx="2428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Insurer Price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1" y="4673601"/>
            <a:ext cx="227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Enrollee 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8261350" y="4290330"/>
            <a:ext cx="273050" cy="24049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71791" y="453082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“Affordable Amt.”</a:t>
            </a:r>
          </a:p>
          <a:p>
            <a:pPr algn="ctr"/>
            <a:r>
              <a:rPr lang="en-US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(cheapest plan)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24001" y="155576"/>
            <a:ext cx="8832851" cy="6423025"/>
            <a:chOff x="0" y="98"/>
            <a:chExt cx="5564" cy="404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8"/>
              <a:ext cx="5560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98"/>
              <a:ext cx="5564" cy="40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26" y="539"/>
              <a:ext cx="4786" cy="297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626" y="3406"/>
              <a:ext cx="4789" cy="0"/>
            </a:xfrm>
            <a:prstGeom prst="line">
              <a:avLst/>
            </a:prstGeom>
            <a:noFill/>
            <a:ln w="22225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626" y="2793"/>
              <a:ext cx="4789" cy="0"/>
            </a:xfrm>
            <a:prstGeom prst="line">
              <a:avLst/>
            </a:prstGeom>
            <a:noFill/>
            <a:ln w="22225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26" y="2180"/>
              <a:ext cx="4789" cy="0"/>
            </a:xfrm>
            <a:prstGeom prst="line">
              <a:avLst/>
            </a:prstGeom>
            <a:noFill/>
            <a:ln w="22225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626" y="1567"/>
              <a:ext cx="4789" cy="0"/>
            </a:xfrm>
            <a:prstGeom prst="line">
              <a:avLst/>
            </a:prstGeom>
            <a:noFill/>
            <a:ln w="22225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626" y="954"/>
              <a:ext cx="4789" cy="0"/>
            </a:xfrm>
            <a:prstGeom prst="line">
              <a:avLst/>
            </a:prstGeom>
            <a:noFill/>
            <a:ln w="22225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1148" y="539"/>
              <a:ext cx="0" cy="2975"/>
            </a:xfrm>
            <a:prstGeom prst="line">
              <a:avLst/>
            </a:prstGeom>
            <a:noFill/>
            <a:ln w="22225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536" y="539"/>
              <a:ext cx="0" cy="2975"/>
            </a:xfrm>
            <a:prstGeom prst="line">
              <a:avLst/>
            </a:prstGeom>
            <a:noFill/>
            <a:ln w="22225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923" y="539"/>
              <a:ext cx="0" cy="2975"/>
            </a:xfrm>
            <a:prstGeom prst="line">
              <a:avLst/>
            </a:prstGeom>
            <a:noFill/>
            <a:ln w="22225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5308" y="539"/>
              <a:ext cx="0" cy="2975"/>
            </a:xfrm>
            <a:prstGeom prst="line">
              <a:avLst/>
            </a:prstGeom>
            <a:noFill/>
            <a:ln w="22225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801" y="2695"/>
              <a:ext cx="4439" cy="715"/>
            </a:xfrm>
            <a:custGeom>
              <a:avLst/>
              <a:gdLst>
                <a:gd name="T0" fmla="*/ 0 w 1318"/>
                <a:gd name="T1" fmla="*/ 212 h 212"/>
                <a:gd name="T2" fmla="*/ 41 w 1318"/>
                <a:gd name="T3" fmla="*/ 212 h 212"/>
                <a:gd name="T4" fmla="*/ 83 w 1318"/>
                <a:gd name="T5" fmla="*/ 212 h 212"/>
                <a:gd name="T6" fmla="*/ 124 w 1318"/>
                <a:gd name="T7" fmla="*/ 141 h 212"/>
                <a:gd name="T8" fmla="*/ 165 w 1318"/>
                <a:gd name="T9" fmla="*/ 141 h 212"/>
                <a:gd name="T10" fmla="*/ 206 w 1318"/>
                <a:gd name="T11" fmla="*/ 141 h 212"/>
                <a:gd name="T12" fmla="*/ 247 w 1318"/>
                <a:gd name="T13" fmla="*/ 141 h 212"/>
                <a:gd name="T14" fmla="*/ 289 w 1318"/>
                <a:gd name="T15" fmla="*/ 141 h 212"/>
                <a:gd name="T16" fmla="*/ 330 w 1318"/>
                <a:gd name="T17" fmla="*/ 141 h 212"/>
                <a:gd name="T18" fmla="*/ 371 w 1318"/>
                <a:gd name="T19" fmla="*/ 141 h 212"/>
                <a:gd name="T20" fmla="*/ 412 w 1318"/>
                <a:gd name="T21" fmla="*/ 141 h 212"/>
                <a:gd name="T22" fmla="*/ 453 w 1318"/>
                <a:gd name="T23" fmla="*/ 141 h 212"/>
                <a:gd name="T24" fmla="*/ 494 w 1318"/>
                <a:gd name="T25" fmla="*/ 141 h 212"/>
                <a:gd name="T26" fmla="*/ 536 w 1318"/>
                <a:gd name="T27" fmla="*/ 71 h 212"/>
                <a:gd name="T28" fmla="*/ 577 w 1318"/>
                <a:gd name="T29" fmla="*/ 71 h 212"/>
                <a:gd name="T30" fmla="*/ 618 w 1318"/>
                <a:gd name="T31" fmla="*/ 71 h 212"/>
                <a:gd name="T32" fmla="*/ 659 w 1318"/>
                <a:gd name="T33" fmla="*/ 71 h 212"/>
                <a:gd name="T34" fmla="*/ 700 w 1318"/>
                <a:gd name="T35" fmla="*/ 71 h 212"/>
                <a:gd name="T36" fmla="*/ 741 w 1318"/>
                <a:gd name="T37" fmla="*/ 71 h 212"/>
                <a:gd name="T38" fmla="*/ 783 w 1318"/>
                <a:gd name="T39" fmla="*/ 71 h 212"/>
                <a:gd name="T40" fmla="*/ 824 w 1318"/>
                <a:gd name="T41" fmla="*/ 71 h 212"/>
                <a:gd name="T42" fmla="*/ 865 w 1318"/>
                <a:gd name="T43" fmla="*/ 71 h 212"/>
                <a:gd name="T44" fmla="*/ 906 w 1318"/>
                <a:gd name="T45" fmla="*/ 71 h 212"/>
                <a:gd name="T46" fmla="*/ 947 w 1318"/>
                <a:gd name="T47" fmla="*/ 0 h 212"/>
                <a:gd name="T48" fmla="*/ 988 w 1318"/>
                <a:gd name="T49" fmla="*/ 0 h 212"/>
                <a:gd name="T50" fmla="*/ 1030 w 1318"/>
                <a:gd name="T51" fmla="*/ 0 h 212"/>
                <a:gd name="T52" fmla="*/ 1071 w 1318"/>
                <a:gd name="T53" fmla="*/ 0 h 212"/>
                <a:gd name="T54" fmla="*/ 1112 w 1318"/>
                <a:gd name="T55" fmla="*/ 0 h 212"/>
                <a:gd name="T56" fmla="*/ 1153 w 1318"/>
                <a:gd name="T57" fmla="*/ 0 h 212"/>
                <a:gd name="T58" fmla="*/ 1194 w 1318"/>
                <a:gd name="T59" fmla="*/ 0 h 212"/>
                <a:gd name="T60" fmla="*/ 1235 w 1318"/>
                <a:gd name="T61" fmla="*/ 0 h 212"/>
                <a:gd name="T62" fmla="*/ 1277 w 1318"/>
                <a:gd name="T63" fmla="*/ 0 h 212"/>
                <a:gd name="T64" fmla="*/ 1318 w 1318"/>
                <a:gd name="T6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8" h="212">
                  <a:moveTo>
                    <a:pt x="0" y="212"/>
                  </a:moveTo>
                  <a:lnTo>
                    <a:pt x="41" y="212"/>
                  </a:lnTo>
                  <a:lnTo>
                    <a:pt x="83" y="212"/>
                  </a:lnTo>
                  <a:lnTo>
                    <a:pt x="124" y="141"/>
                  </a:lnTo>
                  <a:lnTo>
                    <a:pt x="165" y="141"/>
                  </a:lnTo>
                  <a:lnTo>
                    <a:pt x="206" y="141"/>
                  </a:lnTo>
                  <a:lnTo>
                    <a:pt x="247" y="141"/>
                  </a:lnTo>
                  <a:lnTo>
                    <a:pt x="289" y="141"/>
                  </a:lnTo>
                  <a:lnTo>
                    <a:pt x="330" y="141"/>
                  </a:lnTo>
                  <a:lnTo>
                    <a:pt x="371" y="141"/>
                  </a:lnTo>
                  <a:lnTo>
                    <a:pt x="412" y="141"/>
                  </a:lnTo>
                  <a:lnTo>
                    <a:pt x="453" y="141"/>
                  </a:lnTo>
                  <a:lnTo>
                    <a:pt x="494" y="141"/>
                  </a:lnTo>
                  <a:lnTo>
                    <a:pt x="536" y="71"/>
                  </a:lnTo>
                  <a:lnTo>
                    <a:pt x="577" y="71"/>
                  </a:lnTo>
                  <a:lnTo>
                    <a:pt x="618" y="71"/>
                  </a:lnTo>
                  <a:lnTo>
                    <a:pt x="659" y="71"/>
                  </a:lnTo>
                  <a:lnTo>
                    <a:pt x="700" y="71"/>
                  </a:lnTo>
                  <a:lnTo>
                    <a:pt x="741" y="71"/>
                  </a:lnTo>
                  <a:lnTo>
                    <a:pt x="783" y="71"/>
                  </a:lnTo>
                  <a:lnTo>
                    <a:pt x="824" y="71"/>
                  </a:lnTo>
                  <a:lnTo>
                    <a:pt x="865" y="71"/>
                  </a:lnTo>
                  <a:lnTo>
                    <a:pt x="906" y="71"/>
                  </a:lnTo>
                  <a:lnTo>
                    <a:pt x="947" y="0"/>
                  </a:lnTo>
                  <a:lnTo>
                    <a:pt x="988" y="0"/>
                  </a:lnTo>
                  <a:lnTo>
                    <a:pt x="1030" y="0"/>
                  </a:lnTo>
                  <a:lnTo>
                    <a:pt x="1071" y="0"/>
                  </a:lnTo>
                  <a:lnTo>
                    <a:pt x="1112" y="0"/>
                  </a:lnTo>
                  <a:lnTo>
                    <a:pt x="1153" y="0"/>
                  </a:lnTo>
                  <a:lnTo>
                    <a:pt x="1194" y="0"/>
                  </a:lnTo>
                  <a:lnTo>
                    <a:pt x="1235" y="0"/>
                  </a:lnTo>
                  <a:lnTo>
                    <a:pt x="1277" y="0"/>
                  </a:lnTo>
                  <a:lnTo>
                    <a:pt x="1318" y="0"/>
                  </a:lnTo>
                </a:path>
              </a:pathLst>
            </a:cu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801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923" y="923"/>
              <a:ext cx="16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939" y="923"/>
              <a:ext cx="6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1044" y="923"/>
              <a:ext cx="3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081" y="923"/>
              <a:ext cx="4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1165" y="923"/>
              <a:ext cx="5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219" y="923"/>
              <a:ext cx="2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286" y="923"/>
              <a:ext cx="7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357" y="923"/>
              <a:ext cx="1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408" y="923"/>
              <a:ext cx="8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1529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650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771" y="923"/>
              <a:ext cx="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775" y="923"/>
              <a:ext cx="7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1893" y="923"/>
              <a:ext cx="2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1913" y="923"/>
              <a:ext cx="6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014" y="923"/>
              <a:ext cx="3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2051" y="923"/>
              <a:ext cx="4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135" y="923"/>
              <a:ext cx="5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2189" y="923"/>
              <a:ext cx="2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2256" y="923"/>
              <a:ext cx="7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2327" y="923"/>
              <a:ext cx="1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378" y="923"/>
              <a:ext cx="8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499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620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2741" y="923"/>
              <a:ext cx="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2745" y="923"/>
              <a:ext cx="7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2863" y="923"/>
              <a:ext cx="2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883" y="923"/>
              <a:ext cx="6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2984" y="923"/>
              <a:ext cx="3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021" y="923"/>
              <a:ext cx="4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3105" y="923"/>
              <a:ext cx="5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3159" y="923"/>
              <a:ext cx="2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3226" y="923"/>
              <a:ext cx="7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3297" y="923"/>
              <a:ext cx="1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3347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469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3590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3711" y="923"/>
              <a:ext cx="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3715" y="923"/>
              <a:ext cx="7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3832" y="923"/>
              <a:ext cx="2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3853" y="923"/>
              <a:ext cx="6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954" y="923"/>
              <a:ext cx="3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991" y="923"/>
              <a:ext cx="4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4075" y="923"/>
              <a:ext cx="5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4129" y="923"/>
              <a:ext cx="2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196" y="923"/>
              <a:ext cx="7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270" y="923"/>
              <a:ext cx="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4317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4439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4560" y="923"/>
              <a:ext cx="8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4681" y="923"/>
              <a:ext cx="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>
              <a:off x="4685" y="923"/>
              <a:ext cx="7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4799" y="923"/>
              <a:ext cx="24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>
              <a:off x="4823" y="923"/>
              <a:ext cx="5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4920" y="923"/>
              <a:ext cx="41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4961" y="923"/>
              <a:ext cx="4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>
              <a:off x="5042" y="923"/>
              <a:ext cx="6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5102" y="923"/>
              <a:ext cx="20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5163" y="923"/>
              <a:ext cx="77" cy="0"/>
            </a:xfrm>
            <a:prstGeom prst="line">
              <a:avLst/>
            </a:prstGeom>
            <a:noFill/>
            <a:ln w="31750" cap="flat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778" y="3214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6000"/>
                  </a:solidFill>
                </a:rPr>
                <a:t>$0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701" y="297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6000"/>
                  </a:solidFill>
                </a:rPr>
                <a:t>$39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3088" y="2743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6000"/>
                  </a:solidFill>
                </a:rPr>
                <a:t>$77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4425" y="2503"/>
              <a:ext cx="3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6000"/>
                  </a:solidFill>
                </a:rPr>
                <a:t>$116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626" y="539"/>
              <a:ext cx="0" cy="297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flipH="1">
              <a:off x="559" y="3406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 rot="16200000">
              <a:off x="398" y="3263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H="1">
              <a:off x="559" y="2793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 rot="16200000">
              <a:off x="304" y="2649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86"/>
            <p:cNvSpPr>
              <a:spLocks noChangeShapeType="1"/>
            </p:cNvSpPr>
            <p:nvPr/>
          </p:nvSpPr>
          <p:spPr bwMode="auto">
            <a:xfrm flipH="1">
              <a:off x="559" y="2180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 rot="16200000">
              <a:off x="304" y="203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200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88"/>
            <p:cNvSpPr>
              <a:spLocks noChangeShapeType="1"/>
            </p:cNvSpPr>
            <p:nvPr/>
          </p:nvSpPr>
          <p:spPr bwMode="auto">
            <a:xfrm flipH="1">
              <a:off x="559" y="1567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89"/>
            <p:cNvSpPr>
              <a:spLocks noChangeArrowheads="1"/>
            </p:cNvSpPr>
            <p:nvPr/>
          </p:nvSpPr>
          <p:spPr bwMode="auto">
            <a:xfrm rot="16200000">
              <a:off x="304" y="1422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300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H="1">
              <a:off x="559" y="954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 rot="16200000">
              <a:off x="304" y="809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400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H="1">
              <a:off x="559" y="3406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 flipH="1">
              <a:off x="559" y="2793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H="1">
              <a:off x="559" y="2180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95"/>
            <p:cNvSpPr>
              <a:spLocks noChangeShapeType="1"/>
            </p:cNvSpPr>
            <p:nvPr/>
          </p:nvSpPr>
          <p:spPr bwMode="auto">
            <a:xfrm flipH="1">
              <a:off x="559" y="1567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96"/>
            <p:cNvSpPr>
              <a:spLocks noChangeShapeType="1"/>
            </p:cNvSpPr>
            <p:nvPr/>
          </p:nvSpPr>
          <p:spPr bwMode="auto">
            <a:xfrm flipH="1">
              <a:off x="559" y="954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H="1">
              <a:off x="559" y="647"/>
              <a:ext cx="6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98"/>
            <p:cNvSpPr>
              <a:spLocks noChangeArrowheads="1"/>
            </p:cNvSpPr>
            <p:nvPr/>
          </p:nvSpPr>
          <p:spPr bwMode="auto">
            <a:xfrm rot="16200000">
              <a:off x="-254" y="1838"/>
              <a:ext cx="9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 dirty="0">
                  <a:solidFill>
                    <a:srgbClr val="000000"/>
                  </a:solidFill>
                </a:rPr>
                <a:t>$ per month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Line 99"/>
            <p:cNvSpPr>
              <a:spLocks noChangeShapeType="1"/>
            </p:cNvSpPr>
            <p:nvPr/>
          </p:nvSpPr>
          <p:spPr bwMode="auto">
            <a:xfrm>
              <a:off x="626" y="3514"/>
              <a:ext cx="478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>
              <a:off x="734" y="3514"/>
              <a:ext cx="0" cy="6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593" y="361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135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>
              <a:off x="1148" y="3514"/>
              <a:ext cx="0" cy="6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1007" y="361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>
              <a:off x="2536" y="3514"/>
              <a:ext cx="0" cy="6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/>
          </p:nvSpPr>
          <p:spPr bwMode="auto">
            <a:xfrm>
              <a:off x="2394" y="361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200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106"/>
            <p:cNvSpPr>
              <a:spLocks noChangeShapeType="1"/>
            </p:cNvSpPr>
            <p:nvPr/>
          </p:nvSpPr>
          <p:spPr bwMode="auto">
            <a:xfrm>
              <a:off x="3923" y="3514"/>
              <a:ext cx="0" cy="6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3782" y="361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250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108"/>
            <p:cNvSpPr>
              <a:spLocks noChangeShapeType="1"/>
            </p:cNvSpPr>
            <p:nvPr/>
          </p:nvSpPr>
          <p:spPr bwMode="auto">
            <a:xfrm>
              <a:off x="5308" y="3514"/>
              <a:ext cx="0" cy="68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Rectangle 109"/>
            <p:cNvSpPr>
              <a:spLocks noChangeArrowheads="1"/>
            </p:cNvSpPr>
            <p:nvPr/>
          </p:nvSpPr>
          <p:spPr bwMode="auto">
            <a:xfrm>
              <a:off x="5166" y="3615"/>
              <a:ext cx="2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300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/>
          </p:nvSpPr>
          <p:spPr bwMode="auto">
            <a:xfrm>
              <a:off x="1769" y="3876"/>
              <a:ext cx="24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</a:rPr>
                <a:t>Income, % of Federal Poverty Line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576" y="142"/>
              <a:ext cx="48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1E2D53"/>
                  </a:solidFill>
                </a:rPr>
                <a:t>Subsidy and Premium Discontinuities in Massachusetts in 2011</a:t>
              </a:r>
              <a:endParaRPr lang="en-US" altLang="en-US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4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143000"/>
            <a:ext cx="7805619" cy="42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9800" y="6243568"/>
            <a:ext cx="4510969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600" dirty="0" smtClean="0">
                <a:latin typeface="Arial" panose="020B0604020202020204" pitchFamily="34" charset="0"/>
              </a:rPr>
              <a:t>Source: Carleton </a:t>
            </a:r>
            <a:r>
              <a:rPr lang="en-GB" altLang="en-US" sz="1600" dirty="0">
                <a:latin typeface="Arial" panose="020B0604020202020204" pitchFamily="34" charset="0"/>
              </a:rPr>
              <a:t>and </a:t>
            </a:r>
            <a:r>
              <a:rPr lang="en-GB" altLang="en-US" sz="1600" dirty="0" smtClean="0">
                <a:latin typeface="Arial" panose="020B0604020202020204" pitchFamily="34" charset="0"/>
              </a:rPr>
              <a:t>Hsiang (</a:t>
            </a:r>
            <a:r>
              <a:rPr lang="en-GB" altLang="en-US" sz="1600" i="1" dirty="0" smtClean="0">
                <a:latin typeface="Arial" panose="020B0604020202020204" pitchFamily="34" charset="0"/>
              </a:rPr>
              <a:t>Science</a:t>
            </a:r>
            <a:r>
              <a:rPr lang="en-GB" altLang="en-US" sz="1600" dirty="0" smtClean="0">
                <a:latin typeface="Arial" panose="020B0604020202020204" pitchFamily="34" charset="0"/>
              </a:rPr>
              <a:t> 2016)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4168" y="152400"/>
            <a:ext cx="940003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the Impacts of Climate Change Using Night-Time Light Intensity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62200" y="5562600"/>
            <a:ext cx="769620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800" dirty="0" smtClean="0">
                <a:latin typeface="Arial" panose="020B0604020202020204" pitchFamily="34" charset="0"/>
              </a:rPr>
              <a:t>	  Business as Usual 				 Stringent Emissions Reduction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77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Similar methods can be used to examine the impacts of other environmental damage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Isen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et al. (2014) examine impacts of air pollution on children’s long-term economic outcomes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Use administrative data from Census and tax records to examine how pollution in birthplace affects children’s employment and earnings at age 30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Impacts of Air Pollution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Isen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et al. exploit 1970 Clean Air Act to estimate causal effects of air pollution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Clear Air Act placed a ceiling on total suspended particulates that all counties in the U.S. had to abide by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Some counties were already below this ceiling, while others were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This led to differential changes in pollution across counties…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829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the Clean Air Act 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Estimate Causal Effects of Air Pollution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7" y="533400"/>
            <a:ext cx="976537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912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b="0" dirty="0">
                <a:solidFill>
                  <a:schemeClr val="tx1"/>
                </a:solidFill>
                <a:latin typeface="Arial" charset="0"/>
              </a:rPr>
              <a:t>Source: </a:t>
            </a:r>
            <a:r>
              <a:rPr lang="en-US" altLang="en-US" sz="1400" b="0" dirty="0" err="1">
                <a:solidFill>
                  <a:schemeClr val="tx1"/>
                </a:solidFill>
                <a:latin typeface="Arial" charset="0"/>
              </a:rPr>
              <a:t>Chay</a:t>
            </a:r>
            <a:r>
              <a:rPr lang="en-US" altLang="en-US" sz="1400" b="0" dirty="0">
                <a:solidFill>
                  <a:schemeClr val="tx1"/>
                </a:solidFill>
                <a:latin typeface="Arial" charset="0"/>
              </a:rPr>
              <a:t> and Greenstone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1" y="28569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Air Act on Air Pollution (Total Suspended Particulates)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Exploit differential changes in pollution across counties to implement a </a:t>
            </a:r>
            <a:r>
              <a:rPr lang="en-GB" altLang="en-US" sz="2000" b="1" dirty="0" smtClean="0">
                <a:latin typeface="Arial" panose="020B0604020202020204" pitchFamily="34" charset="0"/>
                <a:cs typeface="msgothic" charset="0"/>
              </a:rPr>
              <a:t>differences-in-differences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quasi-experimental research design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Idea of diff-in-diff: approximate experiment by comparing an area that experienced a change (“treatment”) with an area that did not (“control”)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Compare </a:t>
            </a:r>
            <a:r>
              <a:rPr lang="en-GB" altLang="en-US" sz="2000" i="1" dirty="0" smtClean="0">
                <a:latin typeface="Arial" panose="020B0604020202020204" pitchFamily="34" charset="0"/>
                <a:cs typeface="msgothic" charset="0"/>
              </a:rPr>
              <a:t>differences 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in outcomes in treatment area vs. control area, before vs. after policy change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829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Difference-in-Differences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Quasi-Experimental Methodology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7" y="533400"/>
            <a:ext cx="976537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912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Source: </a:t>
            </a:r>
            <a:r>
              <a:rPr kumimoji="0" lang="en-US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Chay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 and Greenstone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1" y="28569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Air Act on Air Pollution (Total Suspended Particulates)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303" y="1122402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Treatment, After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593068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After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122402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Treatment, Before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587" y="35930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Before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400800"/>
            <a:ext cx="490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 in Diff Estimate = (TA – TB) – (CA – CB)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Diff-in-diff avoids biases that can arise from comparing different types of places or simply examining changes over time in a single place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Key identification assumption to make diff-in-diff as good as an experiment: </a:t>
            </a:r>
            <a:r>
              <a:rPr lang="en-GB" altLang="en-US" sz="2000" b="1" dirty="0" smtClean="0">
                <a:latin typeface="Arial" panose="020B0604020202020204" pitchFamily="34" charset="0"/>
                <a:cs typeface="msgothic" charset="0"/>
              </a:rPr>
              <a:t>parallel trends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Absent the policy reform, outcomes would have changed similarly across the two types of areas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Does not necessarily have to hold, but can be evaluated by examining data </a:t>
            </a:r>
            <a:r>
              <a:rPr lang="en-GB" altLang="en-US" sz="2000" i="1" dirty="0" smtClean="0">
                <a:latin typeface="Arial" panose="020B0604020202020204" pitchFamily="34" charset="0"/>
                <a:cs typeface="msgothic" charset="0"/>
              </a:rPr>
              <a:t>before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the policy change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829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Difference-in-Differences Quasi-Experimental Methodology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1876426" y="665162"/>
            <a:ext cx="8405813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76426" y="665162"/>
            <a:ext cx="8410575" cy="6116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78100" y="889000"/>
            <a:ext cx="7480300" cy="493553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578101" y="5667375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78101" y="4745037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578101" y="3822700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578101" y="2895600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578101" y="1973262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578101" y="1052512"/>
            <a:ext cx="7485063" cy="0"/>
          </a:xfrm>
          <a:prstGeom prst="line">
            <a:avLst/>
          </a:prstGeom>
          <a:noFill/>
          <a:ln w="20638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3387725" y="889000"/>
            <a:ext cx="0" cy="4940300"/>
          </a:xfrm>
          <a:prstGeom prst="line">
            <a:avLst/>
          </a:prstGeom>
          <a:noFill/>
          <a:ln w="20638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562600" y="889000"/>
            <a:ext cx="0" cy="4940300"/>
          </a:xfrm>
          <a:prstGeom prst="line">
            <a:avLst/>
          </a:prstGeom>
          <a:noFill/>
          <a:ln w="20638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731125" y="889000"/>
            <a:ext cx="0" cy="4940300"/>
          </a:xfrm>
          <a:prstGeom prst="line">
            <a:avLst/>
          </a:prstGeom>
          <a:noFill/>
          <a:ln w="20638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9901238" y="889000"/>
            <a:ext cx="0" cy="4940300"/>
          </a:xfrm>
          <a:prstGeom prst="line">
            <a:avLst/>
          </a:prstGeom>
          <a:noFill/>
          <a:ln w="20638" cap="flat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803526" y="2076450"/>
            <a:ext cx="85725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022601" y="1377951"/>
            <a:ext cx="85725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235326" y="2162176"/>
            <a:ext cx="87313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454401" y="2925763"/>
            <a:ext cx="87313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668714" y="2982912"/>
            <a:ext cx="85725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3887789" y="3017838"/>
            <a:ext cx="8572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4106863" y="3130551"/>
            <a:ext cx="90488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319589" y="3008312"/>
            <a:ext cx="92075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538664" y="3084513"/>
            <a:ext cx="9207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4752976" y="3313113"/>
            <a:ext cx="92075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4972051" y="3451226"/>
            <a:ext cx="9207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5191126" y="3151188"/>
            <a:ext cx="9207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5405438" y="3522663"/>
            <a:ext cx="90488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5622926" y="4113213"/>
            <a:ext cx="87313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5842001" y="4138613"/>
            <a:ext cx="87313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6056314" y="3965576"/>
            <a:ext cx="87313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6275389" y="4168776"/>
            <a:ext cx="87313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6494464" y="4260851"/>
            <a:ext cx="85725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6708776" y="4316413"/>
            <a:ext cx="8572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6927851" y="4210051"/>
            <a:ext cx="8572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7140576" y="4133851"/>
            <a:ext cx="87313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7359651" y="4521200"/>
            <a:ext cx="92075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7578726" y="4408488"/>
            <a:ext cx="92075" cy="87313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7793039" y="4816476"/>
            <a:ext cx="9207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8012113" y="4719638"/>
            <a:ext cx="90488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8231188" y="4740275"/>
            <a:ext cx="90488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Oval 43"/>
          <p:cNvSpPr>
            <a:spLocks noChangeArrowheads="1"/>
          </p:cNvSpPr>
          <p:nvPr/>
        </p:nvSpPr>
        <p:spPr bwMode="auto">
          <a:xfrm>
            <a:off x="8443914" y="4795838"/>
            <a:ext cx="92075" cy="8572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auto">
          <a:xfrm>
            <a:off x="8662989" y="4922838"/>
            <a:ext cx="9207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8877301" y="4918076"/>
            <a:ext cx="9207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9096376" y="4948238"/>
            <a:ext cx="8572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9315451" y="4745038"/>
            <a:ext cx="85725" cy="92075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9529764" y="5081587"/>
            <a:ext cx="85725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Oval 49"/>
          <p:cNvSpPr>
            <a:spLocks noChangeArrowheads="1"/>
          </p:cNvSpPr>
          <p:nvPr/>
        </p:nvSpPr>
        <p:spPr bwMode="auto">
          <a:xfrm>
            <a:off x="9747251" y="5081587"/>
            <a:ext cx="87313" cy="90488"/>
          </a:xfrm>
          <a:prstGeom prst="ellipse">
            <a:avLst/>
          </a:prstGeom>
          <a:solidFill>
            <a:srgbClr val="1A476F"/>
          </a:solidFill>
          <a:ln w="206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50"/>
          <p:cNvSpPr>
            <a:spLocks/>
          </p:cNvSpPr>
          <p:nvPr/>
        </p:nvSpPr>
        <p:spPr bwMode="auto">
          <a:xfrm>
            <a:off x="2762251" y="1887538"/>
            <a:ext cx="606425" cy="60325"/>
          </a:xfrm>
          <a:custGeom>
            <a:avLst/>
            <a:gdLst>
              <a:gd name="T0" fmla="*/ 0 w 119"/>
              <a:gd name="T1" fmla="*/ 0 h 12"/>
              <a:gd name="T2" fmla="*/ 8 w 119"/>
              <a:gd name="T3" fmla="*/ 1 h 12"/>
              <a:gd name="T4" fmla="*/ 17 w 119"/>
              <a:gd name="T5" fmla="*/ 2 h 12"/>
              <a:gd name="T6" fmla="*/ 25 w 119"/>
              <a:gd name="T7" fmla="*/ 2 h 12"/>
              <a:gd name="T8" fmla="*/ 34 w 119"/>
              <a:gd name="T9" fmla="*/ 3 h 12"/>
              <a:gd name="T10" fmla="*/ 42 w 119"/>
              <a:gd name="T11" fmla="*/ 4 h 12"/>
              <a:gd name="T12" fmla="*/ 51 w 119"/>
              <a:gd name="T13" fmla="*/ 5 h 12"/>
              <a:gd name="T14" fmla="*/ 60 w 119"/>
              <a:gd name="T15" fmla="*/ 6 h 12"/>
              <a:gd name="T16" fmla="*/ 68 w 119"/>
              <a:gd name="T17" fmla="*/ 7 h 12"/>
              <a:gd name="T18" fmla="*/ 77 w 119"/>
              <a:gd name="T19" fmla="*/ 7 h 12"/>
              <a:gd name="T20" fmla="*/ 85 w 119"/>
              <a:gd name="T21" fmla="*/ 8 h 12"/>
              <a:gd name="T22" fmla="*/ 94 w 119"/>
              <a:gd name="T23" fmla="*/ 9 h 12"/>
              <a:gd name="T24" fmla="*/ 102 w 119"/>
              <a:gd name="T25" fmla="*/ 10 h 12"/>
              <a:gd name="T26" fmla="*/ 111 w 119"/>
              <a:gd name="T27" fmla="*/ 11 h 12"/>
              <a:gd name="T28" fmla="*/ 119 w 119"/>
              <a:gd name="T2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25" y="2"/>
                </a:lnTo>
                <a:lnTo>
                  <a:pt x="34" y="3"/>
                </a:lnTo>
                <a:lnTo>
                  <a:pt x="42" y="4"/>
                </a:lnTo>
                <a:lnTo>
                  <a:pt x="51" y="5"/>
                </a:lnTo>
                <a:lnTo>
                  <a:pt x="60" y="6"/>
                </a:lnTo>
                <a:lnTo>
                  <a:pt x="68" y="7"/>
                </a:lnTo>
                <a:lnTo>
                  <a:pt x="77" y="7"/>
                </a:lnTo>
                <a:lnTo>
                  <a:pt x="85" y="8"/>
                </a:lnTo>
                <a:lnTo>
                  <a:pt x="94" y="9"/>
                </a:lnTo>
                <a:lnTo>
                  <a:pt x="102" y="10"/>
                </a:lnTo>
                <a:lnTo>
                  <a:pt x="111" y="11"/>
                </a:lnTo>
                <a:lnTo>
                  <a:pt x="119" y="12"/>
                </a:lnTo>
              </a:path>
            </a:pathLst>
          </a:custGeom>
          <a:noFill/>
          <a:ln w="206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Freeform 51"/>
          <p:cNvSpPr>
            <a:spLocks/>
          </p:cNvSpPr>
          <p:nvPr/>
        </p:nvSpPr>
        <p:spPr bwMode="auto">
          <a:xfrm>
            <a:off x="3413126" y="2925763"/>
            <a:ext cx="2124075" cy="555625"/>
          </a:xfrm>
          <a:custGeom>
            <a:avLst/>
            <a:gdLst>
              <a:gd name="T0" fmla="*/ 0 w 417"/>
              <a:gd name="T1" fmla="*/ 0 h 109"/>
              <a:gd name="T2" fmla="*/ 8 w 417"/>
              <a:gd name="T3" fmla="*/ 3 h 109"/>
              <a:gd name="T4" fmla="*/ 17 w 417"/>
              <a:gd name="T5" fmla="*/ 5 h 109"/>
              <a:gd name="T6" fmla="*/ 25 w 417"/>
              <a:gd name="T7" fmla="*/ 7 h 109"/>
              <a:gd name="T8" fmla="*/ 34 w 417"/>
              <a:gd name="T9" fmla="*/ 9 h 109"/>
              <a:gd name="T10" fmla="*/ 42 w 417"/>
              <a:gd name="T11" fmla="*/ 11 h 109"/>
              <a:gd name="T12" fmla="*/ 51 w 417"/>
              <a:gd name="T13" fmla="*/ 14 h 109"/>
              <a:gd name="T14" fmla="*/ 59 w 417"/>
              <a:gd name="T15" fmla="*/ 16 h 109"/>
              <a:gd name="T16" fmla="*/ 68 w 417"/>
              <a:gd name="T17" fmla="*/ 18 h 109"/>
              <a:gd name="T18" fmla="*/ 76 w 417"/>
              <a:gd name="T19" fmla="*/ 20 h 109"/>
              <a:gd name="T20" fmla="*/ 85 w 417"/>
              <a:gd name="T21" fmla="*/ 23 h 109"/>
              <a:gd name="T22" fmla="*/ 93 w 417"/>
              <a:gd name="T23" fmla="*/ 25 h 109"/>
              <a:gd name="T24" fmla="*/ 102 w 417"/>
              <a:gd name="T25" fmla="*/ 27 h 109"/>
              <a:gd name="T26" fmla="*/ 111 w 417"/>
              <a:gd name="T27" fmla="*/ 29 h 109"/>
              <a:gd name="T28" fmla="*/ 119 w 417"/>
              <a:gd name="T29" fmla="*/ 31 h 109"/>
              <a:gd name="T30" fmla="*/ 128 w 417"/>
              <a:gd name="T31" fmla="*/ 34 h 109"/>
              <a:gd name="T32" fmla="*/ 136 w 417"/>
              <a:gd name="T33" fmla="*/ 36 h 109"/>
              <a:gd name="T34" fmla="*/ 145 w 417"/>
              <a:gd name="T35" fmla="*/ 38 h 109"/>
              <a:gd name="T36" fmla="*/ 153 w 417"/>
              <a:gd name="T37" fmla="*/ 40 h 109"/>
              <a:gd name="T38" fmla="*/ 162 w 417"/>
              <a:gd name="T39" fmla="*/ 42 h 109"/>
              <a:gd name="T40" fmla="*/ 170 w 417"/>
              <a:gd name="T41" fmla="*/ 45 h 109"/>
              <a:gd name="T42" fmla="*/ 179 w 417"/>
              <a:gd name="T43" fmla="*/ 47 h 109"/>
              <a:gd name="T44" fmla="*/ 187 w 417"/>
              <a:gd name="T45" fmla="*/ 49 h 109"/>
              <a:gd name="T46" fmla="*/ 196 w 417"/>
              <a:gd name="T47" fmla="*/ 51 h 109"/>
              <a:gd name="T48" fmla="*/ 204 w 417"/>
              <a:gd name="T49" fmla="*/ 54 h 109"/>
              <a:gd name="T50" fmla="*/ 213 w 417"/>
              <a:gd name="T51" fmla="*/ 56 h 109"/>
              <a:gd name="T52" fmla="*/ 221 w 417"/>
              <a:gd name="T53" fmla="*/ 58 h 109"/>
              <a:gd name="T54" fmla="*/ 230 w 417"/>
              <a:gd name="T55" fmla="*/ 60 h 109"/>
              <a:gd name="T56" fmla="*/ 238 w 417"/>
              <a:gd name="T57" fmla="*/ 62 h 109"/>
              <a:gd name="T58" fmla="*/ 247 w 417"/>
              <a:gd name="T59" fmla="*/ 65 h 109"/>
              <a:gd name="T60" fmla="*/ 255 w 417"/>
              <a:gd name="T61" fmla="*/ 67 h 109"/>
              <a:gd name="T62" fmla="*/ 264 w 417"/>
              <a:gd name="T63" fmla="*/ 69 h 109"/>
              <a:gd name="T64" fmla="*/ 272 w 417"/>
              <a:gd name="T65" fmla="*/ 71 h 109"/>
              <a:gd name="T66" fmla="*/ 281 w 417"/>
              <a:gd name="T67" fmla="*/ 74 h 109"/>
              <a:gd name="T68" fmla="*/ 290 w 417"/>
              <a:gd name="T69" fmla="*/ 76 h 109"/>
              <a:gd name="T70" fmla="*/ 298 w 417"/>
              <a:gd name="T71" fmla="*/ 78 h 109"/>
              <a:gd name="T72" fmla="*/ 307 w 417"/>
              <a:gd name="T73" fmla="*/ 80 h 109"/>
              <a:gd name="T74" fmla="*/ 315 w 417"/>
              <a:gd name="T75" fmla="*/ 82 h 109"/>
              <a:gd name="T76" fmla="*/ 324 w 417"/>
              <a:gd name="T77" fmla="*/ 85 h 109"/>
              <a:gd name="T78" fmla="*/ 332 w 417"/>
              <a:gd name="T79" fmla="*/ 87 h 109"/>
              <a:gd name="T80" fmla="*/ 341 w 417"/>
              <a:gd name="T81" fmla="*/ 89 h 109"/>
              <a:gd name="T82" fmla="*/ 349 w 417"/>
              <a:gd name="T83" fmla="*/ 91 h 109"/>
              <a:gd name="T84" fmla="*/ 358 w 417"/>
              <a:gd name="T85" fmla="*/ 93 h 109"/>
              <a:gd name="T86" fmla="*/ 366 w 417"/>
              <a:gd name="T87" fmla="*/ 96 h 109"/>
              <a:gd name="T88" fmla="*/ 375 w 417"/>
              <a:gd name="T89" fmla="*/ 98 h 109"/>
              <a:gd name="T90" fmla="*/ 383 w 417"/>
              <a:gd name="T91" fmla="*/ 100 h 109"/>
              <a:gd name="T92" fmla="*/ 392 w 417"/>
              <a:gd name="T93" fmla="*/ 102 h 109"/>
              <a:gd name="T94" fmla="*/ 400 w 417"/>
              <a:gd name="T95" fmla="*/ 105 h 109"/>
              <a:gd name="T96" fmla="*/ 409 w 417"/>
              <a:gd name="T97" fmla="*/ 107 h 109"/>
              <a:gd name="T98" fmla="*/ 417 w 417"/>
              <a:gd name="T9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7" h="109">
                <a:moveTo>
                  <a:pt x="0" y="0"/>
                </a:moveTo>
                <a:lnTo>
                  <a:pt x="8" y="3"/>
                </a:lnTo>
                <a:lnTo>
                  <a:pt x="17" y="5"/>
                </a:lnTo>
                <a:lnTo>
                  <a:pt x="25" y="7"/>
                </a:lnTo>
                <a:lnTo>
                  <a:pt x="34" y="9"/>
                </a:lnTo>
                <a:lnTo>
                  <a:pt x="42" y="11"/>
                </a:lnTo>
                <a:lnTo>
                  <a:pt x="51" y="14"/>
                </a:lnTo>
                <a:lnTo>
                  <a:pt x="59" y="16"/>
                </a:lnTo>
                <a:lnTo>
                  <a:pt x="68" y="18"/>
                </a:lnTo>
                <a:lnTo>
                  <a:pt x="76" y="20"/>
                </a:lnTo>
                <a:lnTo>
                  <a:pt x="85" y="23"/>
                </a:lnTo>
                <a:lnTo>
                  <a:pt x="93" y="25"/>
                </a:lnTo>
                <a:lnTo>
                  <a:pt x="102" y="27"/>
                </a:lnTo>
                <a:lnTo>
                  <a:pt x="111" y="29"/>
                </a:lnTo>
                <a:lnTo>
                  <a:pt x="119" y="31"/>
                </a:lnTo>
                <a:lnTo>
                  <a:pt x="128" y="34"/>
                </a:lnTo>
                <a:lnTo>
                  <a:pt x="136" y="36"/>
                </a:lnTo>
                <a:lnTo>
                  <a:pt x="145" y="38"/>
                </a:lnTo>
                <a:lnTo>
                  <a:pt x="153" y="40"/>
                </a:lnTo>
                <a:lnTo>
                  <a:pt x="162" y="42"/>
                </a:lnTo>
                <a:lnTo>
                  <a:pt x="170" y="45"/>
                </a:lnTo>
                <a:lnTo>
                  <a:pt x="179" y="47"/>
                </a:lnTo>
                <a:lnTo>
                  <a:pt x="187" y="49"/>
                </a:lnTo>
                <a:lnTo>
                  <a:pt x="196" y="51"/>
                </a:lnTo>
                <a:lnTo>
                  <a:pt x="204" y="54"/>
                </a:lnTo>
                <a:lnTo>
                  <a:pt x="213" y="56"/>
                </a:lnTo>
                <a:lnTo>
                  <a:pt x="221" y="58"/>
                </a:lnTo>
                <a:lnTo>
                  <a:pt x="230" y="60"/>
                </a:lnTo>
                <a:lnTo>
                  <a:pt x="238" y="62"/>
                </a:lnTo>
                <a:lnTo>
                  <a:pt x="247" y="65"/>
                </a:lnTo>
                <a:lnTo>
                  <a:pt x="255" y="67"/>
                </a:lnTo>
                <a:lnTo>
                  <a:pt x="264" y="69"/>
                </a:lnTo>
                <a:lnTo>
                  <a:pt x="272" y="71"/>
                </a:lnTo>
                <a:lnTo>
                  <a:pt x="281" y="74"/>
                </a:lnTo>
                <a:lnTo>
                  <a:pt x="290" y="76"/>
                </a:lnTo>
                <a:lnTo>
                  <a:pt x="298" y="78"/>
                </a:lnTo>
                <a:lnTo>
                  <a:pt x="307" y="80"/>
                </a:lnTo>
                <a:lnTo>
                  <a:pt x="315" y="82"/>
                </a:lnTo>
                <a:lnTo>
                  <a:pt x="324" y="85"/>
                </a:lnTo>
                <a:lnTo>
                  <a:pt x="332" y="87"/>
                </a:lnTo>
                <a:lnTo>
                  <a:pt x="341" y="89"/>
                </a:lnTo>
                <a:lnTo>
                  <a:pt x="349" y="91"/>
                </a:lnTo>
                <a:lnTo>
                  <a:pt x="358" y="93"/>
                </a:lnTo>
                <a:lnTo>
                  <a:pt x="366" y="96"/>
                </a:lnTo>
                <a:lnTo>
                  <a:pt x="375" y="98"/>
                </a:lnTo>
                <a:lnTo>
                  <a:pt x="383" y="100"/>
                </a:lnTo>
                <a:lnTo>
                  <a:pt x="392" y="102"/>
                </a:lnTo>
                <a:lnTo>
                  <a:pt x="400" y="105"/>
                </a:lnTo>
                <a:lnTo>
                  <a:pt x="409" y="107"/>
                </a:lnTo>
                <a:lnTo>
                  <a:pt x="417" y="109"/>
                </a:lnTo>
              </a:path>
            </a:pathLst>
          </a:custGeom>
          <a:noFill/>
          <a:ln w="206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52"/>
          <p:cNvSpPr>
            <a:spLocks/>
          </p:cNvSpPr>
          <p:nvPr/>
        </p:nvSpPr>
        <p:spPr bwMode="auto">
          <a:xfrm>
            <a:off x="5583238" y="4083051"/>
            <a:ext cx="2127250" cy="371475"/>
          </a:xfrm>
          <a:custGeom>
            <a:avLst/>
            <a:gdLst>
              <a:gd name="T0" fmla="*/ 0 w 418"/>
              <a:gd name="T1" fmla="*/ 0 h 73"/>
              <a:gd name="T2" fmla="*/ 9 w 418"/>
              <a:gd name="T3" fmla="*/ 2 h 73"/>
              <a:gd name="T4" fmla="*/ 17 w 418"/>
              <a:gd name="T5" fmla="*/ 3 h 73"/>
              <a:gd name="T6" fmla="*/ 26 w 418"/>
              <a:gd name="T7" fmla="*/ 5 h 73"/>
              <a:gd name="T8" fmla="*/ 34 w 418"/>
              <a:gd name="T9" fmla="*/ 6 h 73"/>
              <a:gd name="T10" fmla="*/ 43 w 418"/>
              <a:gd name="T11" fmla="*/ 8 h 73"/>
              <a:gd name="T12" fmla="*/ 51 w 418"/>
              <a:gd name="T13" fmla="*/ 9 h 73"/>
              <a:gd name="T14" fmla="*/ 60 w 418"/>
              <a:gd name="T15" fmla="*/ 11 h 73"/>
              <a:gd name="T16" fmla="*/ 68 w 418"/>
              <a:gd name="T17" fmla="*/ 12 h 73"/>
              <a:gd name="T18" fmla="*/ 77 w 418"/>
              <a:gd name="T19" fmla="*/ 14 h 73"/>
              <a:gd name="T20" fmla="*/ 85 w 418"/>
              <a:gd name="T21" fmla="*/ 15 h 73"/>
              <a:gd name="T22" fmla="*/ 94 w 418"/>
              <a:gd name="T23" fmla="*/ 16 h 73"/>
              <a:gd name="T24" fmla="*/ 102 w 418"/>
              <a:gd name="T25" fmla="*/ 18 h 73"/>
              <a:gd name="T26" fmla="*/ 111 w 418"/>
              <a:gd name="T27" fmla="*/ 20 h 73"/>
              <a:gd name="T28" fmla="*/ 119 w 418"/>
              <a:gd name="T29" fmla="*/ 21 h 73"/>
              <a:gd name="T30" fmla="*/ 128 w 418"/>
              <a:gd name="T31" fmla="*/ 23 h 73"/>
              <a:gd name="T32" fmla="*/ 136 w 418"/>
              <a:gd name="T33" fmla="*/ 24 h 73"/>
              <a:gd name="T34" fmla="*/ 145 w 418"/>
              <a:gd name="T35" fmla="*/ 26 h 73"/>
              <a:gd name="T36" fmla="*/ 153 w 418"/>
              <a:gd name="T37" fmla="*/ 27 h 73"/>
              <a:gd name="T38" fmla="*/ 162 w 418"/>
              <a:gd name="T39" fmla="*/ 28 h 73"/>
              <a:gd name="T40" fmla="*/ 170 w 418"/>
              <a:gd name="T41" fmla="*/ 30 h 73"/>
              <a:gd name="T42" fmla="*/ 179 w 418"/>
              <a:gd name="T43" fmla="*/ 31 h 73"/>
              <a:gd name="T44" fmla="*/ 188 w 418"/>
              <a:gd name="T45" fmla="*/ 33 h 73"/>
              <a:gd name="T46" fmla="*/ 196 w 418"/>
              <a:gd name="T47" fmla="*/ 34 h 73"/>
              <a:gd name="T48" fmla="*/ 205 w 418"/>
              <a:gd name="T49" fmla="*/ 36 h 73"/>
              <a:gd name="T50" fmla="*/ 213 w 418"/>
              <a:gd name="T51" fmla="*/ 38 h 73"/>
              <a:gd name="T52" fmla="*/ 222 w 418"/>
              <a:gd name="T53" fmla="*/ 39 h 73"/>
              <a:gd name="T54" fmla="*/ 230 w 418"/>
              <a:gd name="T55" fmla="*/ 40 h 73"/>
              <a:gd name="T56" fmla="*/ 239 w 418"/>
              <a:gd name="T57" fmla="*/ 42 h 73"/>
              <a:gd name="T58" fmla="*/ 247 w 418"/>
              <a:gd name="T59" fmla="*/ 43 h 73"/>
              <a:gd name="T60" fmla="*/ 256 w 418"/>
              <a:gd name="T61" fmla="*/ 45 h 73"/>
              <a:gd name="T62" fmla="*/ 264 w 418"/>
              <a:gd name="T63" fmla="*/ 46 h 73"/>
              <a:gd name="T64" fmla="*/ 273 w 418"/>
              <a:gd name="T65" fmla="*/ 48 h 73"/>
              <a:gd name="T66" fmla="*/ 281 w 418"/>
              <a:gd name="T67" fmla="*/ 49 h 73"/>
              <a:gd name="T68" fmla="*/ 290 w 418"/>
              <a:gd name="T69" fmla="*/ 51 h 73"/>
              <a:gd name="T70" fmla="*/ 298 w 418"/>
              <a:gd name="T71" fmla="*/ 52 h 73"/>
              <a:gd name="T72" fmla="*/ 307 w 418"/>
              <a:gd name="T73" fmla="*/ 54 h 73"/>
              <a:gd name="T74" fmla="*/ 315 w 418"/>
              <a:gd name="T75" fmla="*/ 55 h 73"/>
              <a:gd name="T76" fmla="*/ 324 w 418"/>
              <a:gd name="T77" fmla="*/ 57 h 73"/>
              <a:gd name="T78" fmla="*/ 332 w 418"/>
              <a:gd name="T79" fmla="*/ 58 h 73"/>
              <a:gd name="T80" fmla="*/ 341 w 418"/>
              <a:gd name="T81" fmla="*/ 60 h 73"/>
              <a:gd name="T82" fmla="*/ 350 w 418"/>
              <a:gd name="T83" fmla="*/ 61 h 73"/>
              <a:gd name="T84" fmla="*/ 358 w 418"/>
              <a:gd name="T85" fmla="*/ 63 h 73"/>
              <a:gd name="T86" fmla="*/ 367 w 418"/>
              <a:gd name="T87" fmla="*/ 64 h 73"/>
              <a:gd name="T88" fmla="*/ 375 w 418"/>
              <a:gd name="T89" fmla="*/ 66 h 73"/>
              <a:gd name="T90" fmla="*/ 384 w 418"/>
              <a:gd name="T91" fmla="*/ 67 h 73"/>
              <a:gd name="T92" fmla="*/ 392 w 418"/>
              <a:gd name="T93" fmla="*/ 69 h 73"/>
              <a:gd name="T94" fmla="*/ 401 w 418"/>
              <a:gd name="T95" fmla="*/ 70 h 73"/>
              <a:gd name="T96" fmla="*/ 409 w 418"/>
              <a:gd name="T97" fmla="*/ 72 h 73"/>
              <a:gd name="T98" fmla="*/ 418 w 418"/>
              <a:gd name="T9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8" h="73">
                <a:moveTo>
                  <a:pt x="0" y="0"/>
                </a:moveTo>
                <a:lnTo>
                  <a:pt x="9" y="2"/>
                </a:lnTo>
                <a:lnTo>
                  <a:pt x="17" y="3"/>
                </a:lnTo>
                <a:lnTo>
                  <a:pt x="26" y="5"/>
                </a:lnTo>
                <a:lnTo>
                  <a:pt x="34" y="6"/>
                </a:lnTo>
                <a:lnTo>
                  <a:pt x="43" y="8"/>
                </a:lnTo>
                <a:lnTo>
                  <a:pt x="51" y="9"/>
                </a:lnTo>
                <a:lnTo>
                  <a:pt x="60" y="11"/>
                </a:lnTo>
                <a:lnTo>
                  <a:pt x="68" y="12"/>
                </a:lnTo>
                <a:lnTo>
                  <a:pt x="77" y="14"/>
                </a:lnTo>
                <a:lnTo>
                  <a:pt x="85" y="15"/>
                </a:lnTo>
                <a:lnTo>
                  <a:pt x="94" y="16"/>
                </a:lnTo>
                <a:lnTo>
                  <a:pt x="102" y="18"/>
                </a:lnTo>
                <a:lnTo>
                  <a:pt x="111" y="20"/>
                </a:lnTo>
                <a:lnTo>
                  <a:pt x="119" y="21"/>
                </a:lnTo>
                <a:lnTo>
                  <a:pt x="128" y="23"/>
                </a:lnTo>
                <a:lnTo>
                  <a:pt x="136" y="24"/>
                </a:lnTo>
                <a:lnTo>
                  <a:pt x="145" y="26"/>
                </a:lnTo>
                <a:lnTo>
                  <a:pt x="153" y="27"/>
                </a:lnTo>
                <a:lnTo>
                  <a:pt x="162" y="28"/>
                </a:lnTo>
                <a:lnTo>
                  <a:pt x="170" y="30"/>
                </a:lnTo>
                <a:lnTo>
                  <a:pt x="179" y="31"/>
                </a:lnTo>
                <a:lnTo>
                  <a:pt x="188" y="33"/>
                </a:lnTo>
                <a:lnTo>
                  <a:pt x="196" y="34"/>
                </a:lnTo>
                <a:lnTo>
                  <a:pt x="205" y="36"/>
                </a:lnTo>
                <a:lnTo>
                  <a:pt x="213" y="38"/>
                </a:lnTo>
                <a:lnTo>
                  <a:pt x="222" y="39"/>
                </a:lnTo>
                <a:lnTo>
                  <a:pt x="230" y="40"/>
                </a:lnTo>
                <a:lnTo>
                  <a:pt x="239" y="42"/>
                </a:lnTo>
                <a:lnTo>
                  <a:pt x="247" y="43"/>
                </a:lnTo>
                <a:lnTo>
                  <a:pt x="256" y="45"/>
                </a:lnTo>
                <a:lnTo>
                  <a:pt x="264" y="46"/>
                </a:lnTo>
                <a:lnTo>
                  <a:pt x="273" y="48"/>
                </a:lnTo>
                <a:lnTo>
                  <a:pt x="281" y="49"/>
                </a:lnTo>
                <a:lnTo>
                  <a:pt x="290" y="51"/>
                </a:lnTo>
                <a:lnTo>
                  <a:pt x="298" y="52"/>
                </a:lnTo>
                <a:lnTo>
                  <a:pt x="307" y="54"/>
                </a:lnTo>
                <a:lnTo>
                  <a:pt x="315" y="55"/>
                </a:lnTo>
                <a:lnTo>
                  <a:pt x="324" y="57"/>
                </a:lnTo>
                <a:lnTo>
                  <a:pt x="332" y="58"/>
                </a:lnTo>
                <a:lnTo>
                  <a:pt x="341" y="60"/>
                </a:lnTo>
                <a:lnTo>
                  <a:pt x="350" y="61"/>
                </a:lnTo>
                <a:lnTo>
                  <a:pt x="358" y="63"/>
                </a:lnTo>
                <a:lnTo>
                  <a:pt x="367" y="64"/>
                </a:lnTo>
                <a:lnTo>
                  <a:pt x="375" y="66"/>
                </a:lnTo>
                <a:lnTo>
                  <a:pt x="384" y="67"/>
                </a:lnTo>
                <a:lnTo>
                  <a:pt x="392" y="69"/>
                </a:lnTo>
                <a:lnTo>
                  <a:pt x="401" y="70"/>
                </a:lnTo>
                <a:lnTo>
                  <a:pt x="409" y="72"/>
                </a:lnTo>
                <a:lnTo>
                  <a:pt x="418" y="73"/>
                </a:lnTo>
              </a:path>
            </a:pathLst>
          </a:custGeom>
          <a:noFill/>
          <a:ln w="206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3"/>
          <p:cNvSpPr>
            <a:spLocks/>
          </p:cNvSpPr>
          <p:nvPr/>
        </p:nvSpPr>
        <p:spPr bwMode="auto">
          <a:xfrm>
            <a:off x="7751763" y="4765676"/>
            <a:ext cx="2128838" cy="315913"/>
          </a:xfrm>
          <a:custGeom>
            <a:avLst/>
            <a:gdLst>
              <a:gd name="T0" fmla="*/ 0 w 418"/>
              <a:gd name="T1" fmla="*/ 0 h 62"/>
              <a:gd name="T2" fmla="*/ 9 w 418"/>
              <a:gd name="T3" fmla="*/ 1 h 62"/>
              <a:gd name="T4" fmla="*/ 17 w 418"/>
              <a:gd name="T5" fmla="*/ 3 h 62"/>
              <a:gd name="T6" fmla="*/ 26 w 418"/>
              <a:gd name="T7" fmla="*/ 4 h 62"/>
              <a:gd name="T8" fmla="*/ 34 w 418"/>
              <a:gd name="T9" fmla="*/ 5 h 62"/>
              <a:gd name="T10" fmla="*/ 43 w 418"/>
              <a:gd name="T11" fmla="*/ 6 h 62"/>
              <a:gd name="T12" fmla="*/ 51 w 418"/>
              <a:gd name="T13" fmla="*/ 8 h 62"/>
              <a:gd name="T14" fmla="*/ 60 w 418"/>
              <a:gd name="T15" fmla="*/ 9 h 62"/>
              <a:gd name="T16" fmla="*/ 68 w 418"/>
              <a:gd name="T17" fmla="*/ 10 h 62"/>
              <a:gd name="T18" fmla="*/ 77 w 418"/>
              <a:gd name="T19" fmla="*/ 11 h 62"/>
              <a:gd name="T20" fmla="*/ 86 w 418"/>
              <a:gd name="T21" fmla="*/ 13 h 62"/>
              <a:gd name="T22" fmla="*/ 94 w 418"/>
              <a:gd name="T23" fmla="*/ 14 h 62"/>
              <a:gd name="T24" fmla="*/ 103 w 418"/>
              <a:gd name="T25" fmla="*/ 15 h 62"/>
              <a:gd name="T26" fmla="*/ 111 w 418"/>
              <a:gd name="T27" fmla="*/ 16 h 62"/>
              <a:gd name="T28" fmla="*/ 120 w 418"/>
              <a:gd name="T29" fmla="*/ 18 h 62"/>
              <a:gd name="T30" fmla="*/ 128 w 418"/>
              <a:gd name="T31" fmla="*/ 19 h 62"/>
              <a:gd name="T32" fmla="*/ 137 w 418"/>
              <a:gd name="T33" fmla="*/ 20 h 62"/>
              <a:gd name="T34" fmla="*/ 145 w 418"/>
              <a:gd name="T35" fmla="*/ 21 h 62"/>
              <a:gd name="T36" fmla="*/ 154 w 418"/>
              <a:gd name="T37" fmla="*/ 23 h 62"/>
              <a:gd name="T38" fmla="*/ 162 w 418"/>
              <a:gd name="T39" fmla="*/ 24 h 62"/>
              <a:gd name="T40" fmla="*/ 171 w 418"/>
              <a:gd name="T41" fmla="*/ 25 h 62"/>
              <a:gd name="T42" fmla="*/ 179 w 418"/>
              <a:gd name="T43" fmla="*/ 27 h 62"/>
              <a:gd name="T44" fmla="*/ 188 w 418"/>
              <a:gd name="T45" fmla="*/ 28 h 62"/>
              <a:gd name="T46" fmla="*/ 196 w 418"/>
              <a:gd name="T47" fmla="*/ 29 h 62"/>
              <a:gd name="T48" fmla="*/ 205 w 418"/>
              <a:gd name="T49" fmla="*/ 30 h 62"/>
              <a:gd name="T50" fmla="*/ 213 w 418"/>
              <a:gd name="T51" fmla="*/ 32 h 62"/>
              <a:gd name="T52" fmla="*/ 222 w 418"/>
              <a:gd name="T53" fmla="*/ 33 h 62"/>
              <a:gd name="T54" fmla="*/ 230 w 418"/>
              <a:gd name="T55" fmla="*/ 34 h 62"/>
              <a:gd name="T56" fmla="*/ 239 w 418"/>
              <a:gd name="T57" fmla="*/ 35 h 62"/>
              <a:gd name="T58" fmla="*/ 248 w 418"/>
              <a:gd name="T59" fmla="*/ 37 h 62"/>
              <a:gd name="T60" fmla="*/ 256 w 418"/>
              <a:gd name="T61" fmla="*/ 38 h 62"/>
              <a:gd name="T62" fmla="*/ 265 w 418"/>
              <a:gd name="T63" fmla="*/ 39 h 62"/>
              <a:gd name="T64" fmla="*/ 273 w 418"/>
              <a:gd name="T65" fmla="*/ 40 h 62"/>
              <a:gd name="T66" fmla="*/ 282 w 418"/>
              <a:gd name="T67" fmla="*/ 42 h 62"/>
              <a:gd name="T68" fmla="*/ 290 w 418"/>
              <a:gd name="T69" fmla="*/ 43 h 62"/>
              <a:gd name="T70" fmla="*/ 299 w 418"/>
              <a:gd name="T71" fmla="*/ 44 h 62"/>
              <a:gd name="T72" fmla="*/ 307 w 418"/>
              <a:gd name="T73" fmla="*/ 46 h 62"/>
              <a:gd name="T74" fmla="*/ 316 w 418"/>
              <a:gd name="T75" fmla="*/ 47 h 62"/>
              <a:gd name="T76" fmla="*/ 324 w 418"/>
              <a:gd name="T77" fmla="*/ 48 h 62"/>
              <a:gd name="T78" fmla="*/ 333 w 418"/>
              <a:gd name="T79" fmla="*/ 49 h 62"/>
              <a:gd name="T80" fmla="*/ 341 w 418"/>
              <a:gd name="T81" fmla="*/ 51 h 62"/>
              <a:gd name="T82" fmla="*/ 350 w 418"/>
              <a:gd name="T83" fmla="*/ 52 h 62"/>
              <a:gd name="T84" fmla="*/ 358 w 418"/>
              <a:gd name="T85" fmla="*/ 53 h 62"/>
              <a:gd name="T86" fmla="*/ 367 w 418"/>
              <a:gd name="T87" fmla="*/ 54 h 62"/>
              <a:gd name="T88" fmla="*/ 375 w 418"/>
              <a:gd name="T89" fmla="*/ 56 h 62"/>
              <a:gd name="T90" fmla="*/ 384 w 418"/>
              <a:gd name="T91" fmla="*/ 57 h 62"/>
              <a:gd name="T92" fmla="*/ 392 w 418"/>
              <a:gd name="T93" fmla="*/ 58 h 62"/>
              <a:gd name="T94" fmla="*/ 401 w 418"/>
              <a:gd name="T95" fmla="*/ 59 h 62"/>
              <a:gd name="T96" fmla="*/ 409 w 418"/>
              <a:gd name="T97" fmla="*/ 61 h 62"/>
              <a:gd name="T98" fmla="*/ 418 w 418"/>
              <a:gd name="T9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8" h="62">
                <a:moveTo>
                  <a:pt x="0" y="0"/>
                </a:moveTo>
                <a:lnTo>
                  <a:pt x="9" y="1"/>
                </a:lnTo>
                <a:lnTo>
                  <a:pt x="17" y="3"/>
                </a:lnTo>
                <a:lnTo>
                  <a:pt x="26" y="4"/>
                </a:lnTo>
                <a:lnTo>
                  <a:pt x="34" y="5"/>
                </a:lnTo>
                <a:lnTo>
                  <a:pt x="43" y="6"/>
                </a:lnTo>
                <a:lnTo>
                  <a:pt x="51" y="8"/>
                </a:lnTo>
                <a:lnTo>
                  <a:pt x="60" y="9"/>
                </a:lnTo>
                <a:lnTo>
                  <a:pt x="68" y="10"/>
                </a:lnTo>
                <a:lnTo>
                  <a:pt x="77" y="11"/>
                </a:lnTo>
                <a:lnTo>
                  <a:pt x="86" y="13"/>
                </a:lnTo>
                <a:lnTo>
                  <a:pt x="94" y="14"/>
                </a:lnTo>
                <a:lnTo>
                  <a:pt x="103" y="15"/>
                </a:lnTo>
                <a:lnTo>
                  <a:pt x="111" y="16"/>
                </a:lnTo>
                <a:lnTo>
                  <a:pt x="120" y="18"/>
                </a:lnTo>
                <a:lnTo>
                  <a:pt x="128" y="19"/>
                </a:lnTo>
                <a:lnTo>
                  <a:pt x="137" y="20"/>
                </a:lnTo>
                <a:lnTo>
                  <a:pt x="145" y="21"/>
                </a:lnTo>
                <a:lnTo>
                  <a:pt x="154" y="23"/>
                </a:lnTo>
                <a:lnTo>
                  <a:pt x="162" y="24"/>
                </a:lnTo>
                <a:lnTo>
                  <a:pt x="171" y="25"/>
                </a:lnTo>
                <a:lnTo>
                  <a:pt x="179" y="27"/>
                </a:lnTo>
                <a:lnTo>
                  <a:pt x="188" y="28"/>
                </a:lnTo>
                <a:lnTo>
                  <a:pt x="196" y="29"/>
                </a:lnTo>
                <a:lnTo>
                  <a:pt x="205" y="30"/>
                </a:lnTo>
                <a:lnTo>
                  <a:pt x="213" y="32"/>
                </a:lnTo>
                <a:lnTo>
                  <a:pt x="222" y="33"/>
                </a:lnTo>
                <a:lnTo>
                  <a:pt x="230" y="34"/>
                </a:lnTo>
                <a:lnTo>
                  <a:pt x="239" y="35"/>
                </a:lnTo>
                <a:lnTo>
                  <a:pt x="248" y="37"/>
                </a:lnTo>
                <a:lnTo>
                  <a:pt x="256" y="38"/>
                </a:lnTo>
                <a:lnTo>
                  <a:pt x="265" y="39"/>
                </a:lnTo>
                <a:lnTo>
                  <a:pt x="273" y="40"/>
                </a:lnTo>
                <a:lnTo>
                  <a:pt x="282" y="42"/>
                </a:lnTo>
                <a:lnTo>
                  <a:pt x="290" y="43"/>
                </a:lnTo>
                <a:lnTo>
                  <a:pt x="299" y="44"/>
                </a:lnTo>
                <a:lnTo>
                  <a:pt x="307" y="46"/>
                </a:lnTo>
                <a:lnTo>
                  <a:pt x="316" y="47"/>
                </a:lnTo>
                <a:lnTo>
                  <a:pt x="324" y="48"/>
                </a:lnTo>
                <a:lnTo>
                  <a:pt x="333" y="49"/>
                </a:lnTo>
                <a:lnTo>
                  <a:pt x="341" y="51"/>
                </a:lnTo>
                <a:lnTo>
                  <a:pt x="350" y="52"/>
                </a:lnTo>
                <a:lnTo>
                  <a:pt x="358" y="53"/>
                </a:lnTo>
                <a:lnTo>
                  <a:pt x="367" y="54"/>
                </a:lnTo>
                <a:lnTo>
                  <a:pt x="375" y="56"/>
                </a:lnTo>
                <a:lnTo>
                  <a:pt x="384" y="57"/>
                </a:lnTo>
                <a:lnTo>
                  <a:pt x="392" y="58"/>
                </a:lnTo>
                <a:lnTo>
                  <a:pt x="401" y="59"/>
                </a:lnTo>
                <a:lnTo>
                  <a:pt x="409" y="61"/>
                </a:lnTo>
                <a:lnTo>
                  <a:pt x="418" y="62"/>
                </a:lnTo>
              </a:path>
            </a:pathLst>
          </a:custGeom>
          <a:noFill/>
          <a:ln w="206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63"/>
          <p:cNvSpPr>
            <a:spLocks noChangeShapeType="1"/>
          </p:cNvSpPr>
          <p:nvPr/>
        </p:nvSpPr>
        <p:spPr bwMode="auto">
          <a:xfrm flipV="1">
            <a:off x="2578100" y="889000"/>
            <a:ext cx="0" cy="49403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64"/>
          <p:cNvSpPr>
            <a:spLocks noChangeShapeType="1"/>
          </p:cNvSpPr>
          <p:nvPr/>
        </p:nvSpPr>
        <p:spPr bwMode="auto">
          <a:xfrm flipH="1">
            <a:off x="2476500" y="5667375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65"/>
          <p:cNvSpPr>
            <a:spLocks noChangeArrowheads="1"/>
          </p:cNvSpPr>
          <p:nvPr/>
        </p:nvSpPr>
        <p:spPr bwMode="auto">
          <a:xfrm rot="16200000">
            <a:off x="2224191" y="545554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 flipH="1">
            <a:off x="2476500" y="4745037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67"/>
          <p:cNvSpPr>
            <a:spLocks noChangeArrowheads="1"/>
          </p:cNvSpPr>
          <p:nvPr/>
        </p:nvSpPr>
        <p:spPr bwMode="auto">
          <a:xfrm rot="16200000">
            <a:off x="2009398" y="453479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1000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" name="Line 68"/>
          <p:cNvSpPr>
            <a:spLocks noChangeShapeType="1"/>
          </p:cNvSpPr>
          <p:nvPr/>
        </p:nvSpPr>
        <p:spPr bwMode="auto">
          <a:xfrm flipH="1">
            <a:off x="2476500" y="3822700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 rot="16200000">
            <a:off x="2009398" y="361404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2000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" name="Line 70"/>
          <p:cNvSpPr>
            <a:spLocks noChangeShapeType="1"/>
          </p:cNvSpPr>
          <p:nvPr/>
        </p:nvSpPr>
        <p:spPr bwMode="auto">
          <a:xfrm flipH="1">
            <a:off x="2476500" y="2895600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 rot="16200000">
            <a:off x="2009398" y="268694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3000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" name="Line 72"/>
          <p:cNvSpPr>
            <a:spLocks noChangeShapeType="1"/>
          </p:cNvSpPr>
          <p:nvPr/>
        </p:nvSpPr>
        <p:spPr bwMode="auto">
          <a:xfrm flipH="1">
            <a:off x="2476500" y="1973262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 rot="16200000">
            <a:off x="2007810" y="1764606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4000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" name="Line 74"/>
          <p:cNvSpPr>
            <a:spLocks noChangeShapeType="1"/>
          </p:cNvSpPr>
          <p:nvPr/>
        </p:nvSpPr>
        <p:spPr bwMode="auto">
          <a:xfrm flipH="1">
            <a:off x="2476500" y="1052512"/>
            <a:ext cx="101600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 rot="16200000">
            <a:off x="2007810" y="840681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5000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" name="Line 76"/>
          <p:cNvSpPr>
            <a:spLocks noChangeShapeType="1"/>
          </p:cNvSpPr>
          <p:nvPr/>
        </p:nvSpPr>
        <p:spPr bwMode="auto">
          <a:xfrm>
            <a:off x="2578101" y="5829300"/>
            <a:ext cx="7485063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Line 77"/>
          <p:cNvSpPr>
            <a:spLocks noChangeShapeType="1"/>
          </p:cNvSpPr>
          <p:nvPr/>
        </p:nvSpPr>
        <p:spPr bwMode="auto">
          <a:xfrm>
            <a:off x="2741613" y="5829300"/>
            <a:ext cx="0" cy="1016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78"/>
          <p:cNvSpPr>
            <a:spLocks noChangeArrowheads="1"/>
          </p:cNvSpPr>
          <p:nvPr/>
        </p:nvSpPr>
        <p:spPr bwMode="auto">
          <a:xfrm>
            <a:off x="2527300" y="59817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135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8" name="Line 79"/>
          <p:cNvSpPr>
            <a:spLocks noChangeShapeType="1"/>
          </p:cNvSpPr>
          <p:nvPr/>
        </p:nvSpPr>
        <p:spPr bwMode="auto">
          <a:xfrm>
            <a:off x="3387725" y="5829300"/>
            <a:ext cx="0" cy="1016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Rectangle 80"/>
          <p:cNvSpPr>
            <a:spLocks noChangeArrowheads="1"/>
          </p:cNvSpPr>
          <p:nvPr/>
        </p:nvSpPr>
        <p:spPr bwMode="auto">
          <a:xfrm>
            <a:off x="3175000" y="59817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150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" name="Line 81"/>
          <p:cNvSpPr>
            <a:spLocks noChangeShapeType="1"/>
          </p:cNvSpPr>
          <p:nvPr/>
        </p:nvSpPr>
        <p:spPr bwMode="auto">
          <a:xfrm>
            <a:off x="5562600" y="5829300"/>
            <a:ext cx="0" cy="1016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Rectangle 82"/>
          <p:cNvSpPr>
            <a:spLocks noChangeArrowheads="1"/>
          </p:cNvSpPr>
          <p:nvPr/>
        </p:nvSpPr>
        <p:spPr bwMode="auto">
          <a:xfrm>
            <a:off x="5348288" y="59817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200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" name="Line 83"/>
          <p:cNvSpPr>
            <a:spLocks noChangeShapeType="1"/>
          </p:cNvSpPr>
          <p:nvPr/>
        </p:nvSpPr>
        <p:spPr bwMode="auto">
          <a:xfrm>
            <a:off x="7731125" y="5829300"/>
            <a:ext cx="0" cy="1016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7518400" y="59817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250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" name="Line 85"/>
          <p:cNvSpPr>
            <a:spLocks noChangeShapeType="1"/>
          </p:cNvSpPr>
          <p:nvPr/>
        </p:nvSpPr>
        <p:spPr bwMode="auto">
          <a:xfrm>
            <a:off x="9901238" y="5829300"/>
            <a:ext cx="0" cy="10160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Rectangle 86"/>
          <p:cNvSpPr>
            <a:spLocks noChangeArrowheads="1"/>
          </p:cNvSpPr>
          <p:nvPr/>
        </p:nvSpPr>
        <p:spPr bwMode="auto">
          <a:xfrm>
            <a:off x="9686925" y="59817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300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55346" y="1077913"/>
            <a:ext cx="1427037" cy="876275"/>
            <a:chOff x="1736725" y="476250"/>
            <a:chExt cx="1427037" cy="876275"/>
          </a:xfrm>
        </p:grpSpPr>
        <p:sp>
          <p:nvSpPr>
            <p:cNvPr id="78" name="Rectangle 54"/>
            <p:cNvSpPr>
              <a:spLocks noChangeArrowheads="1"/>
            </p:cNvSpPr>
            <p:nvPr/>
          </p:nvSpPr>
          <p:spPr bwMode="auto">
            <a:xfrm>
              <a:off x="1736725" y="476250"/>
              <a:ext cx="1317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-1054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9" name="Rectangle 55"/>
            <p:cNvSpPr>
              <a:spLocks noChangeArrowheads="1"/>
            </p:cNvSpPr>
            <p:nvPr/>
          </p:nvSpPr>
          <p:spPr bwMode="auto">
            <a:xfrm>
              <a:off x="1814361" y="738876"/>
              <a:ext cx="13032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      (318)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1863726" y="1044748"/>
              <a:ext cx="1300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%</a:t>
              </a:r>
              <a:r>
                <a:rPr lang="el-GR" sz="2000" b="1" dirty="0">
                  <a:solidFill>
                    <a:prstClr val="black"/>
                  </a:solidFill>
                  <a:latin typeface="Arial"/>
                </a:rPr>
                <a:t>Δ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=</a:t>
              </a:r>
              <a:r>
                <a:rPr lang="en-US" altLang="en-US" sz="2000" b="1" dirty="0">
                  <a:solidFill>
                    <a:prstClr val="black"/>
                  </a:solidFill>
                  <a:latin typeface="Arial"/>
                </a:rPr>
                <a:t> -26%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629275" y="2326084"/>
            <a:ext cx="1362628" cy="900074"/>
            <a:chOff x="3858257" y="476250"/>
            <a:chExt cx="1362628" cy="900074"/>
          </a:xfrm>
        </p:grpSpPr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3910013" y="476250"/>
              <a:ext cx="117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-641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3" name="Rectangle 58"/>
            <p:cNvSpPr>
              <a:spLocks noChangeArrowheads="1"/>
            </p:cNvSpPr>
            <p:nvPr/>
          </p:nvSpPr>
          <p:spPr bwMode="auto">
            <a:xfrm>
              <a:off x="3858257" y="759042"/>
              <a:ext cx="13032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      (157)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3920849" y="1068547"/>
              <a:ext cx="1300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%</a:t>
              </a:r>
              <a:r>
                <a:rPr lang="el-GR" sz="2000" b="1" dirty="0">
                  <a:solidFill>
                    <a:prstClr val="black"/>
                  </a:solidFill>
                  <a:latin typeface="Arial"/>
                </a:rPr>
                <a:t>Δ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=</a:t>
              </a:r>
              <a:r>
                <a:rPr lang="en-US" altLang="en-US" sz="2000" b="1" dirty="0">
                  <a:solidFill>
                    <a:prstClr val="black"/>
                  </a:solidFill>
                  <a:latin typeface="Arial"/>
                </a:rPr>
                <a:t> -27%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23862" y="3266424"/>
            <a:ext cx="1400049" cy="879847"/>
            <a:chOff x="6100763" y="476250"/>
            <a:chExt cx="1400049" cy="879847"/>
          </a:xfrm>
        </p:grpSpPr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6100763" y="476250"/>
              <a:ext cx="117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-326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6178397" y="747502"/>
              <a:ext cx="11605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      (99)</a:t>
              </a:r>
              <a:endParaRPr lang="en-US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55"/>
            <p:cNvSpPr>
              <a:spLocks noChangeArrowheads="1"/>
            </p:cNvSpPr>
            <p:nvPr/>
          </p:nvSpPr>
          <p:spPr bwMode="auto">
            <a:xfrm>
              <a:off x="6200776" y="1048320"/>
              <a:ext cx="1300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%</a:t>
              </a:r>
              <a:r>
                <a:rPr lang="el-GR" sz="2000" b="1" dirty="0">
                  <a:solidFill>
                    <a:prstClr val="black"/>
                  </a:solidFill>
                  <a:latin typeface="Arial"/>
                </a:rPr>
                <a:t>Δ</a:t>
              </a: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 =</a:t>
              </a:r>
              <a:r>
                <a:rPr lang="en-US" altLang="en-US" sz="2000" b="1" dirty="0">
                  <a:solidFill>
                    <a:prstClr val="black"/>
                  </a:solidFill>
                  <a:latin typeface="Arial"/>
                </a:rPr>
                <a:t> -25%</a:t>
              </a:r>
            </a:p>
          </p:txBody>
        </p:sp>
      </p:grpSp>
      <p:sp>
        <p:nvSpPr>
          <p:cNvPr id="89" name="Rectangle 59"/>
          <p:cNvSpPr>
            <a:spLocks noChangeArrowheads="1"/>
          </p:cNvSpPr>
          <p:nvPr/>
        </p:nvSpPr>
        <p:spPr bwMode="auto">
          <a:xfrm>
            <a:off x="1600200" y="228601"/>
            <a:ext cx="906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Number of Individuals Enrolled in a Health Insurance Plan by Income Level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  <p:sp>
        <p:nvSpPr>
          <p:cNvPr id="90" name="Rectangle 110"/>
          <p:cNvSpPr>
            <a:spLocks noChangeArrowheads="1"/>
          </p:cNvSpPr>
          <p:nvPr/>
        </p:nvSpPr>
        <p:spPr bwMode="auto">
          <a:xfrm>
            <a:off x="4343401" y="6397626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Income, % of Federal Poverty Line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91" name="Rectangle 98"/>
          <p:cNvSpPr>
            <a:spLocks noChangeArrowheads="1"/>
          </p:cNvSpPr>
          <p:nvPr/>
        </p:nvSpPr>
        <p:spPr bwMode="auto">
          <a:xfrm rot="16200000">
            <a:off x="456545" y="2918168"/>
            <a:ext cx="27635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100" dirty="0" smtClean="0">
                <a:solidFill>
                  <a:srgbClr val="000000"/>
                </a:solidFill>
              </a:rPr>
              <a:t>Number with Insurance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751139" y="5648326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751139" y="4738688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751139" y="3829051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51139" y="2914651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751139" y="2005013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751139" y="1095376"/>
            <a:ext cx="7134225" cy="0"/>
          </a:xfrm>
          <a:prstGeom prst="line">
            <a:avLst/>
          </a:prstGeom>
          <a:noFill/>
          <a:ln w="19050" cap="flat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081838" y="4144964"/>
            <a:ext cx="166688" cy="166687"/>
          </a:xfrm>
          <a:prstGeom prst="ellipse">
            <a:avLst/>
          </a:prstGeom>
          <a:solidFill>
            <a:srgbClr val="1A476F"/>
          </a:solidFill>
          <a:ln w="190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9147175" y="5567363"/>
            <a:ext cx="171450" cy="171450"/>
          </a:xfrm>
          <a:prstGeom prst="ellipse">
            <a:avLst/>
          </a:prstGeom>
          <a:solidFill>
            <a:srgbClr val="1A476F"/>
          </a:solidFill>
          <a:ln w="190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5886451" y="2727326"/>
            <a:ext cx="201613" cy="176212"/>
          </a:xfrm>
          <a:custGeom>
            <a:avLst/>
            <a:gdLst>
              <a:gd name="T0" fmla="*/ 63 w 127"/>
              <a:gd name="T1" fmla="*/ 0 h 111"/>
              <a:gd name="T2" fmla="*/ 0 w 127"/>
              <a:gd name="T3" fmla="*/ 111 h 111"/>
              <a:gd name="T4" fmla="*/ 127 w 127"/>
              <a:gd name="T5" fmla="*/ 111 h 111"/>
              <a:gd name="T6" fmla="*/ 63 w 127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11">
                <a:moveTo>
                  <a:pt x="63" y="0"/>
                </a:moveTo>
                <a:lnTo>
                  <a:pt x="0" y="111"/>
                </a:lnTo>
                <a:lnTo>
                  <a:pt x="127" y="111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190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7604126" y="4110038"/>
            <a:ext cx="206375" cy="176212"/>
          </a:xfrm>
          <a:custGeom>
            <a:avLst/>
            <a:gdLst>
              <a:gd name="T0" fmla="*/ 64 w 130"/>
              <a:gd name="T1" fmla="*/ 0 h 111"/>
              <a:gd name="T2" fmla="*/ 0 w 130"/>
              <a:gd name="T3" fmla="*/ 111 h 111"/>
              <a:gd name="T4" fmla="*/ 130 w 130"/>
              <a:gd name="T5" fmla="*/ 111 h 111"/>
              <a:gd name="T6" fmla="*/ 64 w 130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11">
                <a:moveTo>
                  <a:pt x="64" y="0"/>
                </a:moveTo>
                <a:lnTo>
                  <a:pt x="0" y="111"/>
                </a:lnTo>
                <a:lnTo>
                  <a:pt x="130" y="111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190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872039" y="1336676"/>
            <a:ext cx="169863" cy="169862"/>
          </a:xfrm>
          <a:prstGeom prst="rect">
            <a:avLst/>
          </a:prstGeom>
          <a:solidFill>
            <a:srgbClr val="006000"/>
          </a:solidFill>
          <a:ln w="19050">
            <a:solidFill>
              <a:srgbClr val="006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37263" y="2757488"/>
            <a:ext cx="171450" cy="171450"/>
          </a:xfrm>
          <a:prstGeom prst="rect">
            <a:avLst/>
          </a:prstGeom>
          <a:solidFill>
            <a:srgbClr val="006000"/>
          </a:solidFill>
          <a:ln w="19050">
            <a:solidFill>
              <a:srgbClr val="006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7167563" y="4230688"/>
            <a:ext cx="2065338" cy="1422400"/>
          </a:xfrm>
          <a:custGeom>
            <a:avLst/>
            <a:gdLst>
              <a:gd name="T0" fmla="*/ 6 w 411"/>
              <a:gd name="T1" fmla="*/ 3 h 283"/>
              <a:gd name="T2" fmla="*/ 12 w 411"/>
              <a:gd name="T3" fmla="*/ 8 h 283"/>
              <a:gd name="T4" fmla="*/ 19 w 411"/>
              <a:gd name="T5" fmla="*/ 12 h 283"/>
              <a:gd name="T6" fmla="*/ 26 w 411"/>
              <a:gd name="T7" fmla="*/ 17 h 283"/>
              <a:gd name="T8" fmla="*/ 33 w 411"/>
              <a:gd name="T9" fmla="*/ 22 h 283"/>
              <a:gd name="T10" fmla="*/ 39 w 411"/>
              <a:gd name="T11" fmla="*/ 26 h 283"/>
              <a:gd name="T12" fmla="*/ 46 w 411"/>
              <a:gd name="T13" fmla="*/ 31 h 283"/>
              <a:gd name="T14" fmla="*/ 53 w 411"/>
              <a:gd name="T15" fmla="*/ 36 h 283"/>
              <a:gd name="T16" fmla="*/ 60 w 411"/>
              <a:gd name="T17" fmla="*/ 41 h 283"/>
              <a:gd name="T18" fmla="*/ 67 w 411"/>
              <a:gd name="T19" fmla="*/ 45 h 283"/>
              <a:gd name="T20" fmla="*/ 73 w 411"/>
              <a:gd name="T21" fmla="*/ 50 h 283"/>
              <a:gd name="T22" fmla="*/ 80 w 411"/>
              <a:gd name="T23" fmla="*/ 55 h 283"/>
              <a:gd name="T24" fmla="*/ 87 w 411"/>
              <a:gd name="T25" fmla="*/ 59 h 283"/>
              <a:gd name="T26" fmla="*/ 94 w 411"/>
              <a:gd name="T27" fmla="*/ 64 h 283"/>
              <a:gd name="T28" fmla="*/ 101 w 411"/>
              <a:gd name="T29" fmla="*/ 69 h 283"/>
              <a:gd name="T30" fmla="*/ 107 w 411"/>
              <a:gd name="T31" fmla="*/ 73 h 283"/>
              <a:gd name="T32" fmla="*/ 114 w 411"/>
              <a:gd name="T33" fmla="*/ 78 h 283"/>
              <a:gd name="T34" fmla="*/ 121 w 411"/>
              <a:gd name="T35" fmla="*/ 83 h 283"/>
              <a:gd name="T36" fmla="*/ 128 w 411"/>
              <a:gd name="T37" fmla="*/ 87 h 283"/>
              <a:gd name="T38" fmla="*/ 134 w 411"/>
              <a:gd name="T39" fmla="*/ 92 h 283"/>
              <a:gd name="T40" fmla="*/ 141 w 411"/>
              <a:gd name="T41" fmla="*/ 97 h 283"/>
              <a:gd name="T42" fmla="*/ 148 w 411"/>
              <a:gd name="T43" fmla="*/ 101 h 283"/>
              <a:gd name="T44" fmla="*/ 155 w 411"/>
              <a:gd name="T45" fmla="*/ 106 h 283"/>
              <a:gd name="T46" fmla="*/ 162 w 411"/>
              <a:gd name="T47" fmla="*/ 111 h 283"/>
              <a:gd name="T48" fmla="*/ 168 w 411"/>
              <a:gd name="T49" fmla="*/ 115 h 283"/>
              <a:gd name="T50" fmla="*/ 175 w 411"/>
              <a:gd name="T51" fmla="*/ 120 h 283"/>
              <a:gd name="T52" fmla="*/ 182 w 411"/>
              <a:gd name="T53" fmla="*/ 125 h 283"/>
              <a:gd name="T54" fmla="*/ 189 w 411"/>
              <a:gd name="T55" fmla="*/ 129 h 283"/>
              <a:gd name="T56" fmla="*/ 196 w 411"/>
              <a:gd name="T57" fmla="*/ 134 h 283"/>
              <a:gd name="T58" fmla="*/ 202 w 411"/>
              <a:gd name="T59" fmla="*/ 139 h 283"/>
              <a:gd name="T60" fmla="*/ 209 w 411"/>
              <a:gd name="T61" fmla="*/ 143 h 283"/>
              <a:gd name="T62" fmla="*/ 216 w 411"/>
              <a:gd name="T63" fmla="*/ 148 h 283"/>
              <a:gd name="T64" fmla="*/ 223 w 411"/>
              <a:gd name="T65" fmla="*/ 153 h 283"/>
              <a:gd name="T66" fmla="*/ 229 w 411"/>
              <a:gd name="T67" fmla="*/ 157 h 283"/>
              <a:gd name="T68" fmla="*/ 236 w 411"/>
              <a:gd name="T69" fmla="*/ 162 h 283"/>
              <a:gd name="T70" fmla="*/ 243 w 411"/>
              <a:gd name="T71" fmla="*/ 167 h 283"/>
              <a:gd name="T72" fmla="*/ 250 w 411"/>
              <a:gd name="T73" fmla="*/ 171 h 283"/>
              <a:gd name="T74" fmla="*/ 257 w 411"/>
              <a:gd name="T75" fmla="*/ 176 h 283"/>
              <a:gd name="T76" fmla="*/ 263 w 411"/>
              <a:gd name="T77" fmla="*/ 181 h 283"/>
              <a:gd name="T78" fmla="*/ 270 w 411"/>
              <a:gd name="T79" fmla="*/ 185 h 283"/>
              <a:gd name="T80" fmla="*/ 277 w 411"/>
              <a:gd name="T81" fmla="*/ 190 h 283"/>
              <a:gd name="T82" fmla="*/ 284 w 411"/>
              <a:gd name="T83" fmla="*/ 195 h 283"/>
              <a:gd name="T84" fmla="*/ 291 w 411"/>
              <a:gd name="T85" fmla="*/ 199 h 283"/>
              <a:gd name="T86" fmla="*/ 297 w 411"/>
              <a:gd name="T87" fmla="*/ 204 h 283"/>
              <a:gd name="T88" fmla="*/ 304 w 411"/>
              <a:gd name="T89" fmla="*/ 209 h 283"/>
              <a:gd name="T90" fmla="*/ 311 w 411"/>
              <a:gd name="T91" fmla="*/ 214 h 283"/>
              <a:gd name="T92" fmla="*/ 318 w 411"/>
              <a:gd name="T93" fmla="*/ 218 h 283"/>
              <a:gd name="T94" fmla="*/ 324 w 411"/>
              <a:gd name="T95" fmla="*/ 223 h 283"/>
              <a:gd name="T96" fmla="*/ 331 w 411"/>
              <a:gd name="T97" fmla="*/ 228 h 283"/>
              <a:gd name="T98" fmla="*/ 338 w 411"/>
              <a:gd name="T99" fmla="*/ 232 h 283"/>
              <a:gd name="T100" fmla="*/ 345 w 411"/>
              <a:gd name="T101" fmla="*/ 237 h 283"/>
              <a:gd name="T102" fmla="*/ 352 w 411"/>
              <a:gd name="T103" fmla="*/ 242 h 283"/>
              <a:gd name="T104" fmla="*/ 358 w 411"/>
              <a:gd name="T105" fmla="*/ 246 h 283"/>
              <a:gd name="T106" fmla="*/ 365 w 411"/>
              <a:gd name="T107" fmla="*/ 251 h 283"/>
              <a:gd name="T108" fmla="*/ 372 w 411"/>
              <a:gd name="T109" fmla="*/ 256 h 283"/>
              <a:gd name="T110" fmla="*/ 379 w 411"/>
              <a:gd name="T111" fmla="*/ 260 h 283"/>
              <a:gd name="T112" fmla="*/ 385 w 411"/>
              <a:gd name="T113" fmla="*/ 265 h 283"/>
              <a:gd name="T114" fmla="*/ 392 w 411"/>
              <a:gd name="T115" fmla="*/ 270 h 283"/>
              <a:gd name="T116" fmla="*/ 399 w 411"/>
              <a:gd name="T117" fmla="*/ 274 h 283"/>
              <a:gd name="T118" fmla="*/ 406 w 411"/>
              <a:gd name="T119" fmla="*/ 27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1" h="283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6" y="3"/>
                </a:lnTo>
                <a:lnTo>
                  <a:pt x="7" y="4"/>
                </a:lnTo>
                <a:lnTo>
                  <a:pt x="9" y="5"/>
                </a:lnTo>
                <a:lnTo>
                  <a:pt x="11" y="7"/>
                </a:lnTo>
                <a:lnTo>
                  <a:pt x="12" y="8"/>
                </a:lnTo>
                <a:lnTo>
                  <a:pt x="14" y="9"/>
                </a:lnTo>
                <a:lnTo>
                  <a:pt x="16" y="10"/>
                </a:lnTo>
                <a:lnTo>
                  <a:pt x="17" y="11"/>
                </a:lnTo>
                <a:lnTo>
                  <a:pt x="19" y="12"/>
                </a:lnTo>
                <a:lnTo>
                  <a:pt x="21" y="14"/>
                </a:lnTo>
                <a:lnTo>
                  <a:pt x="23" y="15"/>
                </a:lnTo>
                <a:lnTo>
                  <a:pt x="24" y="16"/>
                </a:lnTo>
                <a:lnTo>
                  <a:pt x="26" y="17"/>
                </a:lnTo>
                <a:lnTo>
                  <a:pt x="28" y="18"/>
                </a:lnTo>
                <a:lnTo>
                  <a:pt x="29" y="19"/>
                </a:lnTo>
                <a:lnTo>
                  <a:pt x="31" y="21"/>
                </a:lnTo>
                <a:lnTo>
                  <a:pt x="33" y="22"/>
                </a:lnTo>
                <a:lnTo>
                  <a:pt x="34" y="23"/>
                </a:lnTo>
                <a:lnTo>
                  <a:pt x="36" y="24"/>
                </a:lnTo>
                <a:lnTo>
                  <a:pt x="38" y="25"/>
                </a:lnTo>
                <a:lnTo>
                  <a:pt x="39" y="26"/>
                </a:lnTo>
                <a:lnTo>
                  <a:pt x="41" y="28"/>
                </a:lnTo>
                <a:lnTo>
                  <a:pt x="43" y="29"/>
                </a:lnTo>
                <a:lnTo>
                  <a:pt x="45" y="30"/>
                </a:lnTo>
                <a:lnTo>
                  <a:pt x="46" y="31"/>
                </a:lnTo>
                <a:lnTo>
                  <a:pt x="48" y="32"/>
                </a:lnTo>
                <a:lnTo>
                  <a:pt x="50" y="33"/>
                </a:lnTo>
                <a:lnTo>
                  <a:pt x="51" y="35"/>
                </a:lnTo>
                <a:lnTo>
                  <a:pt x="53" y="36"/>
                </a:lnTo>
                <a:lnTo>
                  <a:pt x="55" y="37"/>
                </a:lnTo>
                <a:lnTo>
                  <a:pt x="56" y="38"/>
                </a:lnTo>
                <a:lnTo>
                  <a:pt x="58" y="39"/>
                </a:lnTo>
                <a:lnTo>
                  <a:pt x="60" y="41"/>
                </a:lnTo>
                <a:lnTo>
                  <a:pt x="62" y="42"/>
                </a:lnTo>
                <a:lnTo>
                  <a:pt x="63" y="43"/>
                </a:lnTo>
                <a:lnTo>
                  <a:pt x="65" y="44"/>
                </a:lnTo>
                <a:lnTo>
                  <a:pt x="67" y="45"/>
                </a:lnTo>
                <a:lnTo>
                  <a:pt x="68" y="46"/>
                </a:lnTo>
                <a:lnTo>
                  <a:pt x="70" y="48"/>
                </a:lnTo>
                <a:lnTo>
                  <a:pt x="72" y="49"/>
                </a:lnTo>
                <a:lnTo>
                  <a:pt x="73" y="50"/>
                </a:lnTo>
                <a:lnTo>
                  <a:pt x="75" y="51"/>
                </a:lnTo>
                <a:lnTo>
                  <a:pt x="77" y="52"/>
                </a:lnTo>
                <a:lnTo>
                  <a:pt x="79" y="53"/>
                </a:lnTo>
                <a:lnTo>
                  <a:pt x="80" y="55"/>
                </a:lnTo>
                <a:lnTo>
                  <a:pt x="82" y="56"/>
                </a:lnTo>
                <a:lnTo>
                  <a:pt x="84" y="57"/>
                </a:lnTo>
                <a:lnTo>
                  <a:pt x="85" y="58"/>
                </a:lnTo>
                <a:lnTo>
                  <a:pt x="87" y="59"/>
                </a:lnTo>
                <a:lnTo>
                  <a:pt x="89" y="60"/>
                </a:lnTo>
                <a:lnTo>
                  <a:pt x="90" y="62"/>
                </a:lnTo>
                <a:lnTo>
                  <a:pt x="92" y="63"/>
                </a:lnTo>
                <a:lnTo>
                  <a:pt x="94" y="64"/>
                </a:lnTo>
                <a:lnTo>
                  <a:pt x="95" y="65"/>
                </a:lnTo>
                <a:lnTo>
                  <a:pt x="97" y="66"/>
                </a:lnTo>
                <a:lnTo>
                  <a:pt x="99" y="67"/>
                </a:lnTo>
                <a:lnTo>
                  <a:pt x="101" y="69"/>
                </a:lnTo>
                <a:lnTo>
                  <a:pt x="102" y="70"/>
                </a:lnTo>
                <a:lnTo>
                  <a:pt x="104" y="71"/>
                </a:lnTo>
                <a:lnTo>
                  <a:pt x="106" y="72"/>
                </a:lnTo>
                <a:lnTo>
                  <a:pt x="107" y="73"/>
                </a:lnTo>
                <a:lnTo>
                  <a:pt x="109" y="74"/>
                </a:lnTo>
                <a:lnTo>
                  <a:pt x="111" y="76"/>
                </a:lnTo>
                <a:lnTo>
                  <a:pt x="112" y="77"/>
                </a:lnTo>
                <a:lnTo>
                  <a:pt x="114" y="78"/>
                </a:lnTo>
                <a:lnTo>
                  <a:pt x="116" y="79"/>
                </a:lnTo>
                <a:lnTo>
                  <a:pt x="118" y="80"/>
                </a:lnTo>
                <a:lnTo>
                  <a:pt x="119" y="81"/>
                </a:lnTo>
                <a:lnTo>
                  <a:pt x="121" y="83"/>
                </a:lnTo>
                <a:lnTo>
                  <a:pt x="123" y="84"/>
                </a:lnTo>
                <a:lnTo>
                  <a:pt x="124" y="85"/>
                </a:lnTo>
                <a:lnTo>
                  <a:pt x="126" y="86"/>
                </a:lnTo>
                <a:lnTo>
                  <a:pt x="128" y="87"/>
                </a:lnTo>
                <a:lnTo>
                  <a:pt x="129" y="88"/>
                </a:lnTo>
                <a:lnTo>
                  <a:pt x="131" y="90"/>
                </a:lnTo>
                <a:lnTo>
                  <a:pt x="133" y="91"/>
                </a:lnTo>
                <a:lnTo>
                  <a:pt x="134" y="92"/>
                </a:lnTo>
                <a:lnTo>
                  <a:pt x="136" y="93"/>
                </a:lnTo>
                <a:lnTo>
                  <a:pt x="138" y="94"/>
                </a:lnTo>
                <a:lnTo>
                  <a:pt x="140" y="95"/>
                </a:lnTo>
                <a:lnTo>
                  <a:pt x="141" y="97"/>
                </a:lnTo>
                <a:lnTo>
                  <a:pt x="143" y="98"/>
                </a:lnTo>
                <a:lnTo>
                  <a:pt x="145" y="99"/>
                </a:lnTo>
                <a:lnTo>
                  <a:pt x="146" y="100"/>
                </a:lnTo>
                <a:lnTo>
                  <a:pt x="148" y="101"/>
                </a:lnTo>
                <a:lnTo>
                  <a:pt x="150" y="102"/>
                </a:lnTo>
                <a:lnTo>
                  <a:pt x="151" y="104"/>
                </a:lnTo>
                <a:lnTo>
                  <a:pt x="153" y="105"/>
                </a:lnTo>
                <a:lnTo>
                  <a:pt x="155" y="106"/>
                </a:lnTo>
                <a:lnTo>
                  <a:pt x="157" y="107"/>
                </a:lnTo>
                <a:lnTo>
                  <a:pt x="158" y="108"/>
                </a:lnTo>
                <a:lnTo>
                  <a:pt x="160" y="109"/>
                </a:lnTo>
                <a:lnTo>
                  <a:pt x="162" y="111"/>
                </a:lnTo>
                <a:lnTo>
                  <a:pt x="163" y="112"/>
                </a:lnTo>
                <a:lnTo>
                  <a:pt x="165" y="113"/>
                </a:lnTo>
                <a:lnTo>
                  <a:pt x="167" y="114"/>
                </a:lnTo>
                <a:lnTo>
                  <a:pt x="168" y="115"/>
                </a:lnTo>
                <a:lnTo>
                  <a:pt x="170" y="116"/>
                </a:lnTo>
                <a:lnTo>
                  <a:pt x="172" y="118"/>
                </a:lnTo>
                <a:lnTo>
                  <a:pt x="173" y="119"/>
                </a:lnTo>
                <a:lnTo>
                  <a:pt x="175" y="120"/>
                </a:lnTo>
                <a:lnTo>
                  <a:pt x="177" y="121"/>
                </a:lnTo>
                <a:lnTo>
                  <a:pt x="179" y="122"/>
                </a:lnTo>
                <a:lnTo>
                  <a:pt x="180" y="124"/>
                </a:lnTo>
                <a:lnTo>
                  <a:pt x="182" y="125"/>
                </a:lnTo>
                <a:lnTo>
                  <a:pt x="184" y="126"/>
                </a:lnTo>
                <a:lnTo>
                  <a:pt x="185" y="127"/>
                </a:lnTo>
                <a:lnTo>
                  <a:pt x="187" y="128"/>
                </a:lnTo>
                <a:lnTo>
                  <a:pt x="189" y="129"/>
                </a:lnTo>
                <a:lnTo>
                  <a:pt x="190" y="131"/>
                </a:lnTo>
                <a:lnTo>
                  <a:pt x="192" y="132"/>
                </a:lnTo>
                <a:lnTo>
                  <a:pt x="194" y="133"/>
                </a:lnTo>
                <a:lnTo>
                  <a:pt x="196" y="134"/>
                </a:lnTo>
                <a:lnTo>
                  <a:pt x="197" y="135"/>
                </a:lnTo>
                <a:lnTo>
                  <a:pt x="199" y="136"/>
                </a:lnTo>
                <a:lnTo>
                  <a:pt x="201" y="138"/>
                </a:lnTo>
                <a:lnTo>
                  <a:pt x="202" y="139"/>
                </a:lnTo>
                <a:lnTo>
                  <a:pt x="204" y="140"/>
                </a:lnTo>
                <a:lnTo>
                  <a:pt x="206" y="141"/>
                </a:lnTo>
                <a:lnTo>
                  <a:pt x="207" y="142"/>
                </a:lnTo>
                <a:lnTo>
                  <a:pt x="209" y="143"/>
                </a:lnTo>
                <a:lnTo>
                  <a:pt x="211" y="145"/>
                </a:lnTo>
                <a:lnTo>
                  <a:pt x="212" y="146"/>
                </a:lnTo>
                <a:lnTo>
                  <a:pt x="214" y="147"/>
                </a:lnTo>
                <a:lnTo>
                  <a:pt x="216" y="148"/>
                </a:lnTo>
                <a:lnTo>
                  <a:pt x="218" y="149"/>
                </a:lnTo>
                <a:lnTo>
                  <a:pt x="219" y="150"/>
                </a:lnTo>
                <a:lnTo>
                  <a:pt x="221" y="152"/>
                </a:lnTo>
                <a:lnTo>
                  <a:pt x="223" y="153"/>
                </a:lnTo>
                <a:lnTo>
                  <a:pt x="224" y="154"/>
                </a:lnTo>
                <a:lnTo>
                  <a:pt x="226" y="155"/>
                </a:lnTo>
                <a:lnTo>
                  <a:pt x="228" y="156"/>
                </a:lnTo>
                <a:lnTo>
                  <a:pt x="229" y="157"/>
                </a:lnTo>
                <a:lnTo>
                  <a:pt x="231" y="159"/>
                </a:lnTo>
                <a:lnTo>
                  <a:pt x="233" y="160"/>
                </a:lnTo>
                <a:lnTo>
                  <a:pt x="235" y="161"/>
                </a:lnTo>
                <a:lnTo>
                  <a:pt x="236" y="162"/>
                </a:lnTo>
                <a:lnTo>
                  <a:pt x="238" y="163"/>
                </a:lnTo>
                <a:lnTo>
                  <a:pt x="240" y="164"/>
                </a:lnTo>
                <a:lnTo>
                  <a:pt x="241" y="166"/>
                </a:lnTo>
                <a:lnTo>
                  <a:pt x="243" y="167"/>
                </a:lnTo>
                <a:lnTo>
                  <a:pt x="245" y="168"/>
                </a:lnTo>
                <a:lnTo>
                  <a:pt x="246" y="169"/>
                </a:lnTo>
                <a:lnTo>
                  <a:pt x="248" y="170"/>
                </a:lnTo>
                <a:lnTo>
                  <a:pt x="250" y="171"/>
                </a:lnTo>
                <a:lnTo>
                  <a:pt x="251" y="173"/>
                </a:lnTo>
                <a:lnTo>
                  <a:pt x="253" y="174"/>
                </a:lnTo>
                <a:lnTo>
                  <a:pt x="255" y="175"/>
                </a:lnTo>
                <a:lnTo>
                  <a:pt x="257" y="176"/>
                </a:lnTo>
                <a:lnTo>
                  <a:pt x="258" y="177"/>
                </a:lnTo>
                <a:lnTo>
                  <a:pt x="260" y="178"/>
                </a:lnTo>
                <a:lnTo>
                  <a:pt x="262" y="180"/>
                </a:lnTo>
                <a:lnTo>
                  <a:pt x="263" y="181"/>
                </a:lnTo>
                <a:lnTo>
                  <a:pt x="265" y="182"/>
                </a:lnTo>
                <a:lnTo>
                  <a:pt x="267" y="183"/>
                </a:lnTo>
                <a:lnTo>
                  <a:pt x="268" y="184"/>
                </a:lnTo>
                <a:lnTo>
                  <a:pt x="270" y="185"/>
                </a:lnTo>
                <a:lnTo>
                  <a:pt x="272" y="187"/>
                </a:lnTo>
                <a:lnTo>
                  <a:pt x="274" y="188"/>
                </a:lnTo>
                <a:lnTo>
                  <a:pt x="275" y="189"/>
                </a:lnTo>
                <a:lnTo>
                  <a:pt x="277" y="190"/>
                </a:lnTo>
                <a:lnTo>
                  <a:pt x="279" y="191"/>
                </a:lnTo>
                <a:lnTo>
                  <a:pt x="280" y="192"/>
                </a:lnTo>
                <a:lnTo>
                  <a:pt x="282" y="194"/>
                </a:lnTo>
                <a:lnTo>
                  <a:pt x="284" y="195"/>
                </a:lnTo>
                <a:lnTo>
                  <a:pt x="285" y="196"/>
                </a:lnTo>
                <a:lnTo>
                  <a:pt x="287" y="197"/>
                </a:lnTo>
                <a:lnTo>
                  <a:pt x="289" y="198"/>
                </a:lnTo>
                <a:lnTo>
                  <a:pt x="291" y="199"/>
                </a:lnTo>
                <a:lnTo>
                  <a:pt x="292" y="201"/>
                </a:lnTo>
                <a:lnTo>
                  <a:pt x="294" y="202"/>
                </a:lnTo>
                <a:lnTo>
                  <a:pt x="296" y="203"/>
                </a:lnTo>
                <a:lnTo>
                  <a:pt x="297" y="204"/>
                </a:lnTo>
                <a:lnTo>
                  <a:pt x="299" y="205"/>
                </a:lnTo>
                <a:lnTo>
                  <a:pt x="301" y="207"/>
                </a:lnTo>
                <a:lnTo>
                  <a:pt x="302" y="208"/>
                </a:lnTo>
                <a:lnTo>
                  <a:pt x="304" y="209"/>
                </a:lnTo>
                <a:lnTo>
                  <a:pt x="306" y="210"/>
                </a:lnTo>
                <a:lnTo>
                  <a:pt x="307" y="211"/>
                </a:lnTo>
                <a:lnTo>
                  <a:pt x="309" y="212"/>
                </a:lnTo>
                <a:lnTo>
                  <a:pt x="311" y="214"/>
                </a:lnTo>
                <a:lnTo>
                  <a:pt x="313" y="215"/>
                </a:lnTo>
                <a:lnTo>
                  <a:pt x="314" y="216"/>
                </a:lnTo>
                <a:lnTo>
                  <a:pt x="316" y="217"/>
                </a:lnTo>
                <a:lnTo>
                  <a:pt x="318" y="218"/>
                </a:lnTo>
                <a:lnTo>
                  <a:pt x="319" y="219"/>
                </a:lnTo>
                <a:lnTo>
                  <a:pt x="321" y="221"/>
                </a:lnTo>
                <a:lnTo>
                  <a:pt x="323" y="222"/>
                </a:lnTo>
                <a:lnTo>
                  <a:pt x="324" y="223"/>
                </a:lnTo>
                <a:lnTo>
                  <a:pt x="326" y="224"/>
                </a:lnTo>
                <a:lnTo>
                  <a:pt x="328" y="225"/>
                </a:lnTo>
                <a:lnTo>
                  <a:pt x="330" y="226"/>
                </a:lnTo>
                <a:lnTo>
                  <a:pt x="331" y="228"/>
                </a:lnTo>
                <a:lnTo>
                  <a:pt x="333" y="229"/>
                </a:lnTo>
                <a:lnTo>
                  <a:pt x="335" y="230"/>
                </a:lnTo>
                <a:lnTo>
                  <a:pt x="336" y="231"/>
                </a:lnTo>
                <a:lnTo>
                  <a:pt x="338" y="232"/>
                </a:lnTo>
                <a:lnTo>
                  <a:pt x="340" y="233"/>
                </a:lnTo>
                <a:lnTo>
                  <a:pt x="341" y="235"/>
                </a:lnTo>
                <a:lnTo>
                  <a:pt x="343" y="236"/>
                </a:lnTo>
                <a:lnTo>
                  <a:pt x="345" y="237"/>
                </a:lnTo>
                <a:lnTo>
                  <a:pt x="346" y="238"/>
                </a:lnTo>
                <a:lnTo>
                  <a:pt x="348" y="239"/>
                </a:lnTo>
                <a:lnTo>
                  <a:pt x="350" y="240"/>
                </a:lnTo>
                <a:lnTo>
                  <a:pt x="352" y="242"/>
                </a:lnTo>
                <a:lnTo>
                  <a:pt x="353" y="243"/>
                </a:lnTo>
                <a:lnTo>
                  <a:pt x="355" y="244"/>
                </a:lnTo>
                <a:lnTo>
                  <a:pt x="357" y="245"/>
                </a:lnTo>
                <a:lnTo>
                  <a:pt x="358" y="246"/>
                </a:lnTo>
                <a:lnTo>
                  <a:pt x="360" y="247"/>
                </a:lnTo>
                <a:lnTo>
                  <a:pt x="362" y="249"/>
                </a:lnTo>
                <a:lnTo>
                  <a:pt x="363" y="250"/>
                </a:lnTo>
                <a:lnTo>
                  <a:pt x="365" y="251"/>
                </a:lnTo>
                <a:lnTo>
                  <a:pt x="367" y="252"/>
                </a:lnTo>
                <a:lnTo>
                  <a:pt x="369" y="253"/>
                </a:lnTo>
                <a:lnTo>
                  <a:pt x="370" y="254"/>
                </a:lnTo>
                <a:lnTo>
                  <a:pt x="372" y="256"/>
                </a:lnTo>
                <a:lnTo>
                  <a:pt x="374" y="257"/>
                </a:lnTo>
                <a:lnTo>
                  <a:pt x="375" y="258"/>
                </a:lnTo>
                <a:lnTo>
                  <a:pt x="377" y="259"/>
                </a:lnTo>
                <a:lnTo>
                  <a:pt x="379" y="260"/>
                </a:lnTo>
                <a:lnTo>
                  <a:pt x="380" y="261"/>
                </a:lnTo>
                <a:lnTo>
                  <a:pt x="382" y="263"/>
                </a:lnTo>
                <a:lnTo>
                  <a:pt x="384" y="264"/>
                </a:lnTo>
                <a:lnTo>
                  <a:pt x="385" y="265"/>
                </a:lnTo>
                <a:lnTo>
                  <a:pt x="387" y="266"/>
                </a:lnTo>
                <a:lnTo>
                  <a:pt x="389" y="267"/>
                </a:lnTo>
                <a:lnTo>
                  <a:pt x="391" y="268"/>
                </a:lnTo>
                <a:lnTo>
                  <a:pt x="392" y="270"/>
                </a:lnTo>
                <a:lnTo>
                  <a:pt x="394" y="271"/>
                </a:lnTo>
                <a:lnTo>
                  <a:pt x="396" y="272"/>
                </a:lnTo>
                <a:lnTo>
                  <a:pt x="397" y="273"/>
                </a:lnTo>
                <a:lnTo>
                  <a:pt x="399" y="274"/>
                </a:lnTo>
                <a:lnTo>
                  <a:pt x="401" y="275"/>
                </a:lnTo>
                <a:lnTo>
                  <a:pt x="402" y="277"/>
                </a:lnTo>
                <a:lnTo>
                  <a:pt x="404" y="278"/>
                </a:lnTo>
                <a:lnTo>
                  <a:pt x="406" y="279"/>
                </a:lnTo>
                <a:lnTo>
                  <a:pt x="408" y="280"/>
                </a:lnTo>
                <a:lnTo>
                  <a:pt x="409" y="281"/>
                </a:lnTo>
                <a:lnTo>
                  <a:pt x="411" y="283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5986464" y="2843214"/>
            <a:ext cx="1719263" cy="1387475"/>
          </a:xfrm>
          <a:custGeom>
            <a:avLst/>
            <a:gdLst>
              <a:gd name="T0" fmla="*/ 5 w 342"/>
              <a:gd name="T1" fmla="*/ 4 h 276"/>
              <a:gd name="T2" fmla="*/ 12 w 342"/>
              <a:gd name="T3" fmla="*/ 9 h 276"/>
              <a:gd name="T4" fmla="*/ 18 w 342"/>
              <a:gd name="T5" fmla="*/ 15 h 276"/>
              <a:gd name="T6" fmla="*/ 25 w 342"/>
              <a:gd name="T7" fmla="*/ 20 h 276"/>
              <a:gd name="T8" fmla="*/ 32 w 342"/>
              <a:gd name="T9" fmla="*/ 26 h 276"/>
              <a:gd name="T10" fmla="*/ 39 w 342"/>
              <a:gd name="T11" fmla="*/ 31 h 276"/>
              <a:gd name="T12" fmla="*/ 46 w 342"/>
              <a:gd name="T13" fmla="*/ 37 h 276"/>
              <a:gd name="T14" fmla="*/ 52 w 342"/>
              <a:gd name="T15" fmla="*/ 42 h 276"/>
              <a:gd name="T16" fmla="*/ 59 w 342"/>
              <a:gd name="T17" fmla="*/ 48 h 276"/>
              <a:gd name="T18" fmla="*/ 66 w 342"/>
              <a:gd name="T19" fmla="*/ 53 h 276"/>
              <a:gd name="T20" fmla="*/ 73 w 342"/>
              <a:gd name="T21" fmla="*/ 59 h 276"/>
              <a:gd name="T22" fmla="*/ 79 w 342"/>
              <a:gd name="T23" fmla="*/ 64 h 276"/>
              <a:gd name="T24" fmla="*/ 86 w 342"/>
              <a:gd name="T25" fmla="*/ 70 h 276"/>
              <a:gd name="T26" fmla="*/ 93 w 342"/>
              <a:gd name="T27" fmla="*/ 75 h 276"/>
              <a:gd name="T28" fmla="*/ 100 w 342"/>
              <a:gd name="T29" fmla="*/ 80 h 276"/>
              <a:gd name="T30" fmla="*/ 107 w 342"/>
              <a:gd name="T31" fmla="*/ 86 h 276"/>
              <a:gd name="T32" fmla="*/ 113 w 342"/>
              <a:gd name="T33" fmla="*/ 91 h 276"/>
              <a:gd name="T34" fmla="*/ 120 w 342"/>
              <a:gd name="T35" fmla="*/ 97 h 276"/>
              <a:gd name="T36" fmla="*/ 127 w 342"/>
              <a:gd name="T37" fmla="*/ 102 h 276"/>
              <a:gd name="T38" fmla="*/ 134 w 342"/>
              <a:gd name="T39" fmla="*/ 108 h 276"/>
              <a:gd name="T40" fmla="*/ 141 w 342"/>
              <a:gd name="T41" fmla="*/ 113 h 276"/>
              <a:gd name="T42" fmla="*/ 147 w 342"/>
              <a:gd name="T43" fmla="*/ 119 h 276"/>
              <a:gd name="T44" fmla="*/ 154 w 342"/>
              <a:gd name="T45" fmla="*/ 124 h 276"/>
              <a:gd name="T46" fmla="*/ 161 w 342"/>
              <a:gd name="T47" fmla="*/ 130 h 276"/>
              <a:gd name="T48" fmla="*/ 168 w 342"/>
              <a:gd name="T49" fmla="*/ 135 h 276"/>
              <a:gd name="T50" fmla="*/ 174 w 342"/>
              <a:gd name="T51" fmla="*/ 140 h 276"/>
              <a:gd name="T52" fmla="*/ 181 w 342"/>
              <a:gd name="T53" fmla="*/ 146 h 276"/>
              <a:gd name="T54" fmla="*/ 188 w 342"/>
              <a:gd name="T55" fmla="*/ 151 h 276"/>
              <a:gd name="T56" fmla="*/ 195 w 342"/>
              <a:gd name="T57" fmla="*/ 157 h 276"/>
              <a:gd name="T58" fmla="*/ 202 w 342"/>
              <a:gd name="T59" fmla="*/ 162 h 276"/>
              <a:gd name="T60" fmla="*/ 208 w 342"/>
              <a:gd name="T61" fmla="*/ 168 h 276"/>
              <a:gd name="T62" fmla="*/ 215 w 342"/>
              <a:gd name="T63" fmla="*/ 173 h 276"/>
              <a:gd name="T64" fmla="*/ 222 w 342"/>
              <a:gd name="T65" fmla="*/ 179 h 276"/>
              <a:gd name="T66" fmla="*/ 229 w 342"/>
              <a:gd name="T67" fmla="*/ 184 h 276"/>
              <a:gd name="T68" fmla="*/ 235 w 342"/>
              <a:gd name="T69" fmla="*/ 190 h 276"/>
              <a:gd name="T70" fmla="*/ 242 w 342"/>
              <a:gd name="T71" fmla="*/ 195 h 276"/>
              <a:gd name="T72" fmla="*/ 249 w 342"/>
              <a:gd name="T73" fmla="*/ 201 h 276"/>
              <a:gd name="T74" fmla="*/ 256 w 342"/>
              <a:gd name="T75" fmla="*/ 206 h 276"/>
              <a:gd name="T76" fmla="*/ 263 w 342"/>
              <a:gd name="T77" fmla="*/ 211 h 276"/>
              <a:gd name="T78" fmla="*/ 269 w 342"/>
              <a:gd name="T79" fmla="*/ 217 h 276"/>
              <a:gd name="T80" fmla="*/ 276 w 342"/>
              <a:gd name="T81" fmla="*/ 222 h 276"/>
              <a:gd name="T82" fmla="*/ 283 w 342"/>
              <a:gd name="T83" fmla="*/ 228 h 276"/>
              <a:gd name="T84" fmla="*/ 290 w 342"/>
              <a:gd name="T85" fmla="*/ 233 h 276"/>
              <a:gd name="T86" fmla="*/ 297 w 342"/>
              <a:gd name="T87" fmla="*/ 239 h 276"/>
              <a:gd name="T88" fmla="*/ 303 w 342"/>
              <a:gd name="T89" fmla="*/ 244 h 276"/>
              <a:gd name="T90" fmla="*/ 310 w 342"/>
              <a:gd name="T91" fmla="*/ 250 h 276"/>
              <a:gd name="T92" fmla="*/ 317 w 342"/>
              <a:gd name="T93" fmla="*/ 255 h 276"/>
              <a:gd name="T94" fmla="*/ 324 w 342"/>
              <a:gd name="T95" fmla="*/ 261 h 276"/>
              <a:gd name="T96" fmla="*/ 330 w 342"/>
              <a:gd name="T97" fmla="*/ 266 h 276"/>
              <a:gd name="T98" fmla="*/ 337 w 342"/>
              <a:gd name="T99" fmla="*/ 27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2" h="276">
                <a:moveTo>
                  <a:pt x="0" y="0"/>
                </a:moveTo>
                <a:lnTo>
                  <a:pt x="1" y="1"/>
                </a:lnTo>
                <a:lnTo>
                  <a:pt x="3" y="3"/>
                </a:lnTo>
                <a:lnTo>
                  <a:pt x="5" y="4"/>
                </a:lnTo>
                <a:lnTo>
                  <a:pt x="7" y="5"/>
                </a:lnTo>
                <a:lnTo>
                  <a:pt x="8" y="7"/>
                </a:lnTo>
                <a:lnTo>
                  <a:pt x="10" y="8"/>
                </a:lnTo>
                <a:lnTo>
                  <a:pt x="12" y="9"/>
                </a:lnTo>
                <a:lnTo>
                  <a:pt x="13" y="11"/>
                </a:lnTo>
                <a:lnTo>
                  <a:pt x="15" y="12"/>
                </a:lnTo>
                <a:lnTo>
                  <a:pt x="17" y="14"/>
                </a:lnTo>
                <a:lnTo>
                  <a:pt x="18" y="15"/>
                </a:lnTo>
                <a:lnTo>
                  <a:pt x="20" y="16"/>
                </a:lnTo>
                <a:lnTo>
                  <a:pt x="22" y="18"/>
                </a:lnTo>
                <a:lnTo>
                  <a:pt x="23" y="19"/>
                </a:lnTo>
                <a:lnTo>
                  <a:pt x="25" y="20"/>
                </a:lnTo>
                <a:lnTo>
                  <a:pt x="27" y="22"/>
                </a:lnTo>
                <a:lnTo>
                  <a:pt x="29" y="23"/>
                </a:lnTo>
                <a:lnTo>
                  <a:pt x="30" y="24"/>
                </a:lnTo>
                <a:lnTo>
                  <a:pt x="32" y="26"/>
                </a:lnTo>
                <a:lnTo>
                  <a:pt x="34" y="27"/>
                </a:lnTo>
                <a:lnTo>
                  <a:pt x="35" y="29"/>
                </a:lnTo>
                <a:lnTo>
                  <a:pt x="37" y="30"/>
                </a:lnTo>
                <a:lnTo>
                  <a:pt x="39" y="31"/>
                </a:lnTo>
                <a:lnTo>
                  <a:pt x="40" y="33"/>
                </a:lnTo>
                <a:lnTo>
                  <a:pt x="42" y="34"/>
                </a:lnTo>
                <a:lnTo>
                  <a:pt x="44" y="35"/>
                </a:lnTo>
                <a:lnTo>
                  <a:pt x="46" y="37"/>
                </a:lnTo>
                <a:lnTo>
                  <a:pt x="47" y="38"/>
                </a:lnTo>
                <a:lnTo>
                  <a:pt x="49" y="39"/>
                </a:lnTo>
                <a:lnTo>
                  <a:pt x="51" y="41"/>
                </a:lnTo>
                <a:lnTo>
                  <a:pt x="52" y="42"/>
                </a:lnTo>
                <a:lnTo>
                  <a:pt x="54" y="44"/>
                </a:lnTo>
                <a:lnTo>
                  <a:pt x="56" y="45"/>
                </a:lnTo>
                <a:lnTo>
                  <a:pt x="57" y="46"/>
                </a:lnTo>
                <a:lnTo>
                  <a:pt x="59" y="48"/>
                </a:lnTo>
                <a:lnTo>
                  <a:pt x="61" y="49"/>
                </a:lnTo>
                <a:lnTo>
                  <a:pt x="63" y="50"/>
                </a:lnTo>
                <a:lnTo>
                  <a:pt x="64" y="52"/>
                </a:lnTo>
                <a:lnTo>
                  <a:pt x="66" y="53"/>
                </a:lnTo>
                <a:lnTo>
                  <a:pt x="68" y="54"/>
                </a:lnTo>
                <a:lnTo>
                  <a:pt x="69" y="56"/>
                </a:lnTo>
                <a:lnTo>
                  <a:pt x="71" y="57"/>
                </a:lnTo>
                <a:lnTo>
                  <a:pt x="73" y="59"/>
                </a:lnTo>
                <a:lnTo>
                  <a:pt x="74" y="60"/>
                </a:lnTo>
                <a:lnTo>
                  <a:pt x="76" y="61"/>
                </a:lnTo>
                <a:lnTo>
                  <a:pt x="78" y="63"/>
                </a:lnTo>
                <a:lnTo>
                  <a:pt x="79" y="64"/>
                </a:lnTo>
                <a:lnTo>
                  <a:pt x="81" y="65"/>
                </a:lnTo>
                <a:lnTo>
                  <a:pt x="83" y="67"/>
                </a:lnTo>
                <a:lnTo>
                  <a:pt x="85" y="68"/>
                </a:lnTo>
                <a:lnTo>
                  <a:pt x="86" y="70"/>
                </a:lnTo>
                <a:lnTo>
                  <a:pt x="88" y="71"/>
                </a:lnTo>
                <a:lnTo>
                  <a:pt x="90" y="72"/>
                </a:lnTo>
                <a:lnTo>
                  <a:pt x="91" y="74"/>
                </a:lnTo>
                <a:lnTo>
                  <a:pt x="93" y="75"/>
                </a:lnTo>
                <a:lnTo>
                  <a:pt x="95" y="76"/>
                </a:lnTo>
                <a:lnTo>
                  <a:pt x="96" y="78"/>
                </a:lnTo>
                <a:lnTo>
                  <a:pt x="98" y="79"/>
                </a:lnTo>
                <a:lnTo>
                  <a:pt x="100" y="80"/>
                </a:lnTo>
                <a:lnTo>
                  <a:pt x="102" y="82"/>
                </a:lnTo>
                <a:lnTo>
                  <a:pt x="103" y="83"/>
                </a:lnTo>
                <a:lnTo>
                  <a:pt x="105" y="85"/>
                </a:lnTo>
                <a:lnTo>
                  <a:pt x="107" y="86"/>
                </a:lnTo>
                <a:lnTo>
                  <a:pt x="108" y="87"/>
                </a:lnTo>
                <a:lnTo>
                  <a:pt x="110" y="89"/>
                </a:lnTo>
                <a:lnTo>
                  <a:pt x="112" y="90"/>
                </a:lnTo>
                <a:lnTo>
                  <a:pt x="113" y="91"/>
                </a:lnTo>
                <a:lnTo>
                  <a:pt x="115" y="93"/>
                </a:lnTo>
                <a:lnTo>
                  <a:pt x="117" y="94"/>
                </a:lnTo>
                <a:lnTo>
                  <a:pt x="118" y="95"/>
                </a:lnTo>
                <a:lnTo>
                  <a:pt x="120" y="97"/>
                </a:lnTo>
                <a:lnTo>
                  <a:pt x="122" y="98"/>
                </a:lnTo>
                <a:lnTo>
                  <a:pt x="124" y="99"/>
                </a:lnTo>
                <a:lnTo>
                  <a:pt x="125" y="101"/>
                </a:lnTo>
                <a:lnTo>
                  <a:pt x="127" y="102"/>
                </a:lnTo>
                <a:lnTo>
                  <a:pt x="129" y="104"/>
                </a:lnTo>
                <a:lnTo>
                  <a:pt x="130" y="105"/>
                </a:lnTo>
                <a:lnTo>
                  <a:pt x="132" y="106"/>
                </a:lnTo>
                <a:lnTo>
                  <a:pt x="134" y="108"/>
                </a:lnTo>
                <a:lnTo>
                  <a:pt x="135" y="109"/>
                </a:lnTo>
                <a:lnTo>
                  <a:pt x="137" y="110"/>
                </a:lnTo>
                <a:lnTo>
                  <a:pt x="139" y="112"/>
                </a:lnTo>
                <a:lnTo>
                  <a:pt x="141" y="113"/>
                </a:lnTo>
                <a:lnTo>
                  <a:pt x="142" y="115"/>
                </a:lnTo>
                <a:lnTo>
                  <a:pt x="144" y="116"/>
                </a:lnTo>
                <a:lnTo>
                  <a:pt x="146" y="117"/>
                </a:lnTo>
                <a:lnTo>
                  <a:pt x="147" y="119"/>
                </a:lnTo>
                <a:lnTo>
                  <a:pt x="149" y="120"/>
                </a:lnTo>
                <a:lnTo>
                  <a:pt x="151" y="121"/>
                </a:lnTo>
                <a:lnTo>
                  <a:pt x="152" y="123"/>
                </a:lnTo>
                <a:lnTo>
                  <a:pt x="154" y="124"/>
                </a:lnTo>
                <a:lnTo>
                  <a:pt x="156" y="125"/>
                </a:lnTo>
                <a:lnTo>
                  <a:pt x="157" y="127"/>
                </a:lnTo>
                <a:lnTo>
                  <a:pt x="159" y="128"/>
                </a:lnTo>
                <a:lnTo>
                  <a:pt x="161" y="130"/>
                </a:lnTo>
                <a:lnTo>
                  <a:pt x="163" y="131"/>
                </a:lnTo>
                <a:lnTo>
                  <a:pt x="164" y="132"/>
                </a:lnTo>
                <a:lnTo>
                  <a:pt x="166" y="134"/>
                </a:lnTo>
                <a:lnTo>
                  <a:pt x="168" y="135"/>
                </a:lnTo>
                <a:lnTo>
                  <a:pt x="169" y="136"/>
                </a:lnTo>
                <a:lnTo>
                  <a:pt x="171" y="138"/>
                </a:lnTo>
                <a:lnTo>
                  <a:pt x="173" y="139"/>
                </a:lnTo>
                <a:lnTo>
                  <a:pt x="174" y="140"/>
                </a:lnTo>
                <a:lnTo>
                  <a:pt x="176" y="142"/>
                </a:lnTo>
                <a:lnTo>
                  <a:pt x="178" y="143"/>
                </a:lnTo>
                <a:lnTo>
                  <a:pt x="180" y="145"/>
                </a:lnTo>
                <a:lnTo>
                  <a:pt x="181" y="146"/>
                </a:lnTo>
                <a:lnTo>
                  <a:pt x="183" y="147"/>
                </a:lnTo>
                <a:lnTo>
                  <a:pt x="185" y="149"/>
                </a:lnTo>
                <a:lnTo>
                  <a:pt x="186" y="150"/>
                </a:lnTo>
                <a:lnTo>
                  <a:pt x="188" y="151"/>
                </a:lnTo>
                <a:lnTo>
                  <a:pt x="190" y="153"/>
                </a:lnTo>
                <a:lnTo>
                  <a:pt x="191" y="154"/>
                </a:lnTo>
                <a:lnTo>
                  <a:pt x="193" y="156"/>
                </a:lnTo>
                <a:lnTo>
                  <a:pt x="195" y="157"/>
                </a:lnTo>
                <a:lnTo>
                  <a:pt x="196" y="158"/>
                </a:lnTo>
                <a:lnTo>
                  <a:pt x="198" y="160"/>
                </a:lnTo>
                <a:lnTo>
                  <a:pt x="200" y="161"/>
                </a:lnTo>
                <a:lnTo>
                  <a:pt x="202" y="162"/>
                </a:lnTo>
                <a:lnTo>
                  <a:pt x="203" y="164"/>
                </a:lnTo>
                <a:lnTo>
                  <a:pt x="205" y="165"/>
                </a:lnTo>
                <a:lnTo>
                  <a:pt x="207" y="166"/>
                </a:lnTo>
                <a:lnTo>
                  <a:pt x="208" y="168"/>
                </a:lnTo>
                <a:lnTo>
                  <a:pt x="210" y="169"/>
                </a:lnTo>
                <a:lnTo>
                  <a:pt x="212" y="170"/>
                </a:lnTo>
                <a:lnTo>
                  <a:pt x="213" y="172"/>
                </a:lnTo>
                <a:lnTo>
                  <a:pt x="215" y="173"/>
                </a:lnTo>
                <a:lnTo>
                  <a:pt x="217" y="175"/>
                </a:lnTo>
                <a:lnTo>
                  <a:pt x="219" y="176"/>
                </a:lnTo>
                <a:lnTo>
                  <a:pt x="220" y="177"/>
                </a:lnTo>
                <a:lnTo>
                  <a:pt x="222" y="179"/>
                </a:lnTo>
                <a:lnTo>
                  <a:pt x="224" y="180"/>
                </a:lnTo>
                <a:lnTo>
                  <a:pt x="225" y="181"/>
                </a:lnTo>
                <a:lnTo>
                  <a:pt x="227" y="183"/>
                </a:lnTo>
                <a:lnTo>
                  <a:pt x="229" y="184"/>
                </a:lnTo>
                <a:lnTo>
                  <a:pt x="230" y="185"/>
                </a:lnTo>
                <a:lnTo>
                  <a:pt x="232" y="187"/>
                </a:lnTo>
                <a:lnTo>
                  <a:pt x="234" y="188"/>
                </a:lnTo>
                <a:lnTo>
                  <a:pt x="235" y="190"/>
                </a:lnTo>
                <a:lnTo>
                  <a:pt x="237" y="191"/>
                </a:lnTo>
                <a:lnTo>
                  <a:pt x="239" y="192"/>
                </a:lnTo>
                <a:lnTo>
                  <a:pt x="241" y="194"/>
                </a:lnTo>
                <a:lnTo>
                  <a:pt x="242" y="195"/>
                </a:lnTo>
                <a:lnTo>
                  <a:pt x="244" y="196"/>
                </a:lnTo>
                <a:lnTo>
                  <a:pt x="246" y="198"/>
                </a:lnTo>
                <a:lnTo>
                  <a:pt x="247" y="199"/>
                </a:lnTo>
                <a:lnTo>
                  <a:pt x="249" y="201"/>
                </a:lnTo>
                <a:lnTo>
                  <a:pt x="251" y="202"/>
                </a:lnTo>
                <a:lnTo>
                  <a:pt x="252" y="203"/>
                </a:lnTo>
                <a:lnTo>
                  <a:pt x="254" y="205"/>
                </a:lnTo>
                <a:lnTo>
                  <a:pt x="256" y="206"/>
                </a:lnTo>
                <a:lnTo>
                  <a:pt x="258" y="207"/>
                </a:lnTo>
                <a:lnTo>
                  <a:pt x="259" y="209"/>
                </a:lnTo>
                <a:lnTo>
                  <a:pt x="261" y="210"/>
                </a:lnTo>
                <a:lnTo>
                  <a:pt x="263" y="211"/>
                </a:lnTo>
                <a:lnTo>
                  <a:pt x="264" y="213"/>
                </a:lnTo>
                <a:lnTo>
                  <a:pt x="266" y="214"/>
                </a:lnTo>
                <a:lnTo>
                  <a:pt x="268" y="216"/>
                </a:lnTo>
                <a:lnTo>
                  <a:pt x="269" y="217"/>
                </a:lnTo>
                <a:lnTo>
                  <a:pt x="271" y="218"/>
                </a:lnTo>
                <a:lnTo>
                  <a:pt x="273" y="220"/>
                </a:lnTo>
                <a:lnTo>
                  <a:pt x="274" y="221"/>
                </a:lnTo>
                <a:lnTo>
                  <a:pt x="276" y="222"/>
                </a:lnTo>
                <a:lnTo>
                  <a:pt x="278" y="224"/>
                </a:lnTo>
                <a:lnTo>
                  <a:pt x="280" y="225"/>
                </a:lnTo>
                <a:lnTo>
                  <a:pt x="281" y="226"/>
                </a:lnTo>
                <a:lnTo>
                  <a:pt x="283" y="228"/>
                </a:lnTo>
                <a:lnTo>
                  <a:pt x="285" y="229"/>
                </a:lnTo>
                <a:lnTo>
                  <a:pt x="286" y="231"/>
                </a:lnTo>
                <a:lnTo>
                  <a:pt x="288" y="232"/>
                </a:lnTo>
                <a:lnTo>
                  <a:pt x="290" y="233"/>
                </a:lnTo>
                <a:lnTo>
                  <a:pt x="291" y="235"/>
                </a:lnTo>
                <a:lnTo>
                  <a:pt x="293" y="236"/>
                </a:lnTo>
                <a:lnTo>
                  <a:pt x="295" y="237"/>
                </a:lnTo>
                <a:lnTo>
                  <a:pt x="297" y="239"/>
                </a:lnTo>
                <a:lnTo>
                  <a:pt x="298" y="240"/>
                </a:lnTo>
                <a:lnTo>
                  <a:pt x="300" y="241"/>
                </a:lnTo>
                <a:lnTo>
                  <a:pt x="302" y="243"/>
                </a:lnTo>
                <a:lnTo>
                  <a:pt x="303" y="244"/>
                </a:lnTo>
                <a:lnTo>
                  <a:pt x="305" y="246"/>
                </a:lnTo>
                <a:lnTo>
                  <a:pt x="307" y="247"/>
                </a:lnTo>
                <a:lnTo>
                  <a:pt x="308" y="248"/>
                </a:lnTo>
                <a:lnTo>
                  <a:pt x="310" y="250"/>
                </a:lnTo>
                <a:lnTo>
                  <a:pt x="312" y="251"/>
                </a:lnTo>
                <a:lnTo>
                  <a:pt x="314" y="252"/>
                </a:lnTo>
                <a:lnTo>
                  <a:pt x="315" y="254"/>
                </a:lnTo>
                <a:lnTo>
                  <a:pt x="317" y="255"/>
                </a:lnTo>
                <a:lnTo>
                  <a:pt x="319" y="256"/>
                </a:lnTo>
                <a:lnTo>
                  <a:pt x="320" y="258"/>
                </a:lnTo>
                <a:lnTo>
                  <a:pt x="322" y="259"/>
                </a:lnTo>
                <a:lnTo>
                  <a:pt x="324" y="261"/>
                </a:lnTo>
                <a:lnTo>
                  <a:pt x="325" y="262"/>
                </a:lnTo>
                <a:lnTo>
                  <a:pt x="327" y="263"/>
                </a:lnTo>
                <a:lnTo>
                  <a:pt x="329" y="265"/>
                </a:lnTo>
                <a:lnTo>
                  <a:pt x="330" y="266"/>
                </a:lnTo>
                <a:lnTo>
                  <a:pt x="332" y="267"/>
                </a:lnTo>
                <a:lnTo>
                  <a:pt x="334" y="269"/>
                </a:lnTo>
                <a:lnTo>
                  <a:pt x="336" y="270"/>
                </a:lnTo>
                <a:lnTo>
                  <a:pt x="337" y="271"/>
                </a:lnTo>
                <a:lnTo>
                  <a:pt x="339" y="273"/>
                </a:lnTo>
                <a:lnTo>
                  <a:pt x="341" y="274"/>
                </a:lnTo>
                <a:lnTo>
                  <a:pt x="342" y="276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4957764" y="1420813"/>
            <a:ext cx="1165225" cy="1422400"/>
          </a:xfrm>
          <a:custGeom>
            <a:avLst/>
            <a:gdLst>
              <a:gd name="T0" fmla="*/ 3 w 232"/>
              <a:gd name="T1" fmla="*/ 4 h 283"/>
              <a:gd name="T2" fmla="*/ 8 w 232"/>
              <a:gd name="T3" fmla="*/ 10 h 283"/>
              <a:gd name="T4" fmla="*/ 13 w 232"/>
              <a:gd name="T5" fmla="*/ 16 h 283"/>
              <a:gd name="T6" fmla="*/ 18 w 232"/>
              <a:gd name="T7" fmla="*/ 23 h 283"/>
              <a:gd name="T8" fmla="*/ 23 w 232"/>
              <a:gd name="T9" fmla="*/ 29 h 283"/>
              <a:gd name="T10" fmla="*/ 28 w 232"/>
              <a:gd name="T11" fmla="*/ 35 h 283"/>
              <a:gd name="T12" fmla="*/ 33 w 232"/>
              <a:gd name="T13" fmla="*/ 41 h 283"/>
              <a:gd name="T14" fmla="*/ 39 w 232"/>
              <a:gd name="T15" fmla="*/ 47 h 283"/>
              <a:gd name="T16" fmla="*/ 44 w 232"/>
              <a:gd name="T17" fmla="*/ 54 h 283"/>
              <a:gd name="T18" fmla="*/ 49 w 232"/>
              <a:gd name="T19" fmla="*/ 60 h 283"/>
              <a:gd name="T20" fmla="*/ 54 w 232"/>
              <a:gd name="T21" fmla="*/ 66 h 283"/>
              <a:gd name="T22" fmla="*/ 59 w 232"/>
              <a:gd name="T23" fmla="*/ 72 h 283"/>
              <a:gd name="T24" fmla="*/ 64 w 232"/>
              <a:gd name="T25" fmla="*/ 78 h 283"/>
              <a:gd name="T26" fmla="*/ 69 w 232"/>
              <a:gd name="T27" fmla="*/ 85 h 283"/>
              <a:gd name="T28" fmla="*/ 74 w 232"/>
              <a:gd name="T29" fmla="*/ 91 h 283"/>
              <a:gd name="T30" fmla="*/ 79 w 232"/>
              <a:gd name="T31" fmla="*/ 97 h 283"/>
              <a:gd name="T32" fmla="*/ 84 w 232"/>
              <a:gd name="T33" fmla="*/ 103 h 283"/>
              <a:gd name="T34" fmla="*/ 89 w 232"/>
              <a:gd name="T35" fmla="*/ 109 h 283"/>
              <a:gd name="T36" fmla="*/ 95 w 232"/>
              <a:gd name="T37" fmla="*/ 116 h 283"/>
              <a:gd name="T38" fmla="*/ 100 w 232"/>
              <a:gd name="T39" fmla="*/ 122 h 283"/>
              <a:gd name="T40" fmla="*/ 105 w 232"/>
              <a:gd name="T41" fmla="*/ 128 h 283"/>
              <a:gd name="T42" fmla="*/ 110 w 232"/>
              <a:gd name="T43" fmla="*/ 134 h 283"/>
              <a:gd name="T44" fmla="*/ 115 w 232"/>
              <a:gd name="T45" fmla="*/ 140 h 283"/>
              <a:gd name="T46" fmla="*/ 120 w 232"/>
              <a:gd name="T47" fmla="*/ 147 h 283"/>
              <a:gd name="T48" fmla="*/ 125 w 232"/>
              <a:gd name="T49" fmla="*/ 153 h 283"/>
              <a:gd name="T50" fmla="*/ 130 w 232"/>
              <a:gd name="T51" fmla="*/ 159 h 283"/>
              <a:gd name="T52" fmla="*/ 135 w 232"/>
              <a:gd name="T53" fmla="*/ 165 h 283"/>
              <a:gd name="T54" fmla="*/ 140 w 232"/>
              <a:gd name="T55" fmla="*/ 171 h 283"/>
              <a:gd name="T56" fmla="*/ 145 w 232"/>
              <a:gd name="T57" fmla="*/ 178 h 283"/>
              <a:gd name="T58" fmla="*/ 150 w 232"/>
              <a:gd name="T59" fmla="*/ 184 h 283"/>
              <a:gd name="T60" fmla="*/ 156 w 232"/>
              <a:gd name="T61" fmla="*/ 190 h 283"/>
              <a:gd name="T62" fmla="*/ 161 w 232"/>
              <a:gd name="T63" fmla="*/ 196 h 283"/>
              <a:gd name="T64" fmla="*/ 166 w 232"/>
              <a:gd name="T65" fmla="*/ 202 h 283"/>
              <a:gd name="T66" fmla="*/ 171 w 232"/>
              <a:gd name="T67" fmla="*/ 209 h 283"/>
              <a:gd name="T68" fmla="*/ 176 w 232"/>
              <a:gd name="T69" fmla="*/ 215 h 283"/>
              <a:gd name="T70" fmla="*/ 181 w 232"/>
              <a:gd name="T71" fmla="*/ 221 h 283"/>
              <a:gd name="T72" fmla="*/ 186 w 232"/>
              <a:gd name="T73" fmla="*/ 227 h 283"/>
              <a:gd name="T74" fmla="*/ 191 w 232"/>
              <a:gd name="T75" fmla="*/ 233 h 283"/>
              <a:gd name="T76" fmla="*/ 196 w 232"/>
              <a:gd name="T77" fmla="*/ 240 h 283"/>
              <a:gd name="T78" fmla="*/ 201 w 232"/>
              <a:gd name="T79" fmla="*/ 246 h 283"/>
              <a:gd name="T80" fmla="*/ 206 w 232"/>
              <a:gd name="T81" fmla="*/ 252 h 283"/>
              <a:gd name="T82" fmla="*/ 212 w 232"/>
              <a:gd name="T83" fmla="*/ 258 h 283"/>
              <a:gd name="T84" fmla="*/ 217 w 232"/>
              <a:gd name="T85" fmla="*/ 264 h 283"/>
              <a:gd name="T86" fmla="*/ 222 w 232"/>
              <a:gd name="T87" fmla="*/ 270 h 283"/>
              <a:gd name="T88" fmla="*/ 227 w 232"/>
              <a:gd name="T89" fmla="*/ 277 h 283"/>
              <a:gd name="T90" fmla="*/ 232 w 232"/>
              <a:gd name="T91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2" h="283">
                <a:moveTo>
                  <a:pt x="0" y="0"/>
                </a:moveTo>
                <a:lnTo>
                  <a:pt x="1" y="2"/>
                </a:lnTo>
                <a:lnTo>
                  <a:pt x="3" y="4"/>
                </a:lnTo>
                <a:lnTo>
                  <a:pt x="5" y="6"/>
                </a:lnTo>
                <a:lnTo>
                  <a:pt x="6" y="8"/>
                </a:lnTo>
                <a:lnTo>
                  <a:pt x="8" y="10"/>
                </a:lnTo>
                <a:lnTo>
                  <a:pt x="10" y="12"/>
                </a:lnTo>
                <a:lnTo>
                  <a:pt x="11" y="14"/>
                </a:lnTo>
                <a:lnTo>
                  <a:pt x="13" y="16"/>
                </a:lnTo>
                <a:lnTo>
                  <a:pt x="15" y="19"/>
                </a:lnTo>
                <a:lnTo>
                  <a:pt x="16" y="21"/>
                </a:lnTo>
                <a:lnTo>
                  <a:pt x="18" y="23"/>
                </a:lnTo>
                <a:lnTo>
                  <a:pt x="20" y="25"/>
                </a:lnTo>
                <a:lnTo>
                  <a:pt x="22" y="27"/>
                </a:lnTo>
                <a:lnTo>
                  <a:pt x="23" y="29"/>
                </a:lnTo>
                <a:lnTo>
                  <a:pt x="25" y="31"/>
                </a:lnTo>
                <a:lnTo>
                  <a:pt x="27" y="33"/>
                </a:lnTo>
                <a:lnTo>
                  <a:pt x="28" y="35"/>
                </a:lnTo>
                <a:lnTo>
                  <a:pt x="30" y="37"/>
                </a:lnTo>
                <a:lnTo>
                  <a:pt x="32" y="39"/>
                </a:lnTo>
                <a:lnTo>
                  <a:pt x="33" y="41"/>
                </a:lnTo>
                <a:lnTo>
                  <a:pt x="35" y="43"/>
                </a:lnTo>
                <a:lnTo>
                  <a:pt x="37" y="45"/>
                </a:lnTo>
                <a:lnTo>
                  <a:pt x="39" y="47"/>
                </a:lnTo>
                <a:lnTo>
                  <a:pt x="40" y="50"/>
                </a:lnTo>
                <a:lnTo>
                  <a:pt x="42" y="52"/>
                </a:lnTo>
                <a:lnTo>
                  <a:pt x="44" y="54"/>
                </a:lnTo>
                <a:lnTo>
                  <a:pt x="45" y="56"/>
                </a:lnTo>
                <a:lnTo>
                  <a:pt x="47" y="58"/>
                </a:lnTo>
                <a:lnTo>
                  <a:pt x="49" y="60"/>
                </a:lnTo>
                <a:lnTo>
                  <a:pt x="50" y="62"/>
                </a:lnTo>
                <a:lnTo>
                  <a:pt x="52" y="64"/>
                </a:lnTo>
                <a:lnTo>
                  <a:pt x="54" y="66"/>
                </a:lnTo>
                <a:lnTo>
                  <a:pt x="56" y="68"/>
                </a:lnTo>
                <a:lnTo>
                  <a:pt x="57" y="70"/>
                </a:lnTo>
                <a:lnTo>
                  <a:pt x="59" y="72"/>
                </a:lnTo>
                <a:lnTo>
                  <a:pt x="61" y="74"/>
                </a:lnTo>
                <a:lnTo>
                  <a:pt x="62" y="76"/>
                </a:lnTo>
                <a:lnTo>
                  <a:pt x="64" y="78"/>
                </a:lnTo>
                <a:lnTo>
                  <a:pt x="66" y="80"/>
                </a:lnTo>
                <a:lnTo>
                  <a:pt x="67" y="83"/>
                </a:lnTo>
                <a:lnTo>
                  <a:pt x="69" y="85"/>
                </a:lnTo>
                <a:lnTo>
                  <a:pt x="71" y="87"/>
                </a:lnTo>
                <a:lnTo>
                  <a:pt x="72" y="89"/>
                </a:lnTo>
                <a:lnTo>
                  <a:pt x="74" y="91"/>
                </a:lnTo>
                <a:lnTo>
                  <a:pt x="76" y="93"/>
                </a:lnTo>
                <a:lnTo>
                  <a:pt x="78" y="95"/>
                </a:lnTo>
                <a:lnTo>
                  <a:pt x="79" y="97"/>
                </a:lnTo>
                <a:lnTo>
                  <a:pt x="81" y="99"/>
                </a:lnTo>
                <a:lnTo>
                  <a:pt x="83" y="101"/>
                </a:lnTo>
                <a:lnTo>
                  <a:pt x="84" y="103"/>
                </a:lnTo>
                <a:lnTo>
                  <a:pt x="86" y="105"/>
                </a:lnTo>
                <a:lnTo>
                  <a:pt x="88" y="107"/>
                </a:lnTo>
                <a:lnTo>
                  <a:pt x="89" y="109"/>
                </a:lnTo>
                <a:lnTo>
                  <a:pt x="91" y="111"/>
                </a:lnTo>
                <a:lnTo>
                  <a:pt x="93" y="114"/>
                </a:lnTo>
                <a:lnTo>
                  <a:pt x="95" y="116"/>
                </a:lnTo>
                <a:lnTo>
                  <a:pt x="96" y="118"/>
                </a:lnTo>
                <a:lnTo>
                  <a:pt x="98" y="120"/>
                </a:lnTo>
                <a:lnTo>
                  <a:pt x="100" y="122"/>
                </a:lnTo>
                <a:lnTo>
                  <a:pt x="101" y="124"/>
                </a:lnTo>
                <a:lnTo>
                  <a:pt x="103" y="126"/>
                </a:lnTo>
                <a:lnTo>
                  <a:pt x="105" y="128"/>
                </a:lnTo>
                <a:lnTo>
                  <a:pt x="106" y="130"/>
                </a:lnTo>
                <a:lnTo>
                  <a:pt x="108" y="132"/>
                </a:lnTo>
                <a:lnTo>
                  <a:pt x="110" y="134"/>
                </a:lnTo>
                <a:lnTo>
                  <a:pt x="111" y="136"/>
                </a:lnTo>
                <a:lnTo>
                  <a:pt x="113" y="138"/>
                </a:lnTo>
                <a:lnTo>
                  <a:pt x="115" y="140"/>
                </a:lnTo>
                <a:lnTo>
                  <a:pt x="117" y="142"/>
                </a:lnTo>
                <a:lnTo>
                  <a:pt x="118" y="145"/>
                </a:lnTo>
                <a:lnTo>
                  <a:pt x="120" y="147"/>
                </a:lnTo>
                <a:lnTo>
                  <a:pt x="122" y="149"/>
                </a:lnTo>
                <a:lnTo>
                  <a:pt x="123" y="151"/>
                </a:lnTo>
                <a:lnTo>
                  <a:pt x="125" y="153"/>
                </a:lnTo>
                <a:lnTo>
                  <a:pt x="127" y="155"/>
                </a:lnTo>
                <a:lnTo>
                  <a:pt x="128" y="157"/>
                </a:lnTo>
                <a:lnTo>
                  <a:pt x="130" y="159"/>
                </a:lnTo>
                <a:lnTo>
                  <a:pt x="132" y="161"/>
                </a:lnTo>
                <a:lnTo>
                  <a:pt x="134" y="163"/>
                </a:lnTo>
                <a:lnTo>
                  <a:pt x="135" y="165"/>
                </a:lnTo>
                <a:lnTo>
                  <a:pt x="137" y="167"/>
                </a:lnTo>
                <a:lnTo>
                  <a:pt x="139" y="169"/>
                </a:lnTo>
                <a:lnTo>
                  <a:pt x="140" y="171"/>
                </a:lnTo>
                <a:lnTo>
                  <a:pt x="142" y="173"/>
                </a:lnTo>
                <a:lnTo>
                  <a:pt x="144" y="175"/>
                </a:lnTo>
                <a:lnTo>
                  <a:pt x="145" y="178"/>
                </a:lnTo>
                <a:lnTo>
                  <a:pt x="147" y="180"/>
                </a:lnTo>
                <a:lnTo>
                  <a:pt x="149" y="182"/>
                </a:lnTo>
                <a:lnTo>
                  <a:pt x="150" y="184"/>
                </a:lnTo>
                <a:lnTo>
                  <a:pt x="152" y="186"/>
                </a:lnTo>
                <a:lnTo>
                  <a:pt x="154" y="188"/>
                </a:lnTo>
                <a:lnTo>
                  <a:pt x="156" y="190"/>
                </a:lnTo>
                <a:lnTo>
                  <a:pt x="157" y="192"/>
                </a:lnTo>
                <a:lnTo>
                  <a:pt x="159" y="194"/>
                </a:lnTo>
                <a:lnTo>
                  <a:pt x="161" y="196"/>
                </a:lnTo>
                <a:lnTo>
                  <a:pt x="162" y="198"/>
                </a:lnTo>
                <a:lnTo>
                  <a:pt x="164" y="200"/>
                </a:lnTo>
                <a:lnTo>
                  <a:pt x="166" y="202"/>
                </a:lnTo>
                <a:lnTo>
                  <a:pt x="167" y="204"/>
                </a:lnTo>
                <a:lnTo>
                  <a:pt x="169" y="206"/>
                </a:lnTo>
                <a:lnTo>
                  <a:pt x="171" y="209"/>
                </a:lnTo>
                <a:lnTo>
                  <a:pt x="173" y="211"/>
                </a:lnTo>
                <a:lnTo>
                  <a:pt x="174" y="213"/>
                </a:lnTo>
                <a:lnTo>
                  <a:pt x="176" y="215"/>
                </a:lnTo>
                <a:lnTo>
                  <a:pt x="178" y="217"/>
                </a:lnTo>
                <a:lnTo>
                  <a:pt x="179" y="219"/>
                </a:lnTo>
                <a:lnTo>
                  <a:pt x="181" y="221"/>
                </a:lnTo>
                <a:lnTo>
                  <a:pt x="183" y="223"/>
                </a:lnTo>
                <a:lnTo>
                  <a:pt x="184" y="225"/>
                </a:lnTo>
                <a:lnTo>
                  <a:pt x="186" y="227"/>
                </a:lnTo>
                <a:lnTo>
                  <a:pt x="188" y="229"/>
                </a:lnTo>
                <a:lnTo>
                  <a:pt x="189" y="231"/>
                </a:lnTo>
                <a:lnTo>
                  <a:pt x="191" y="233"/>
                </a:lnTo>
                <a:lnTo>
                  <a:pt x="193" y="235"/>
                </a:lnTo>
                <a:lnTo>
                  <a:pt x="195" y="237"/>
                </a:lnTo>
                <a:lnTo>
                  <a:pt x="196" y="240"/>
                </a:lnTo>
                <a:lnTo>
                  <a:pt x="198" y="242"/>
                </a:lnTo>
                <a:lnTo>
                  <a:pt x="200" y="244"/>
                </a:lnTo>
                <a:lnTo>
                  <a:pt x="201" y="246"/>
                </a:lnTo>
                <a:lnTo>
                  <a:pt x="203" y="248"/>
                </a:lnTo>
                <a:lnTo>
                  <a:pt x="205" y="250"/>
                </a:lnTo>
                <a:lnTo>
                  <a:pt x="206" y="252"/>
                </a:lnTo>
                <a:lnTo>
                  <a:pt x="208" y="254"/>
                </a:lnTo>
                <a:lnTo>
                  <a:pt x="210" y="256"/>
                </a:lnTo>
                <a:lnTo>
                  <a:pt x="212" y="258"/>
                </a:lnTo>
                <a:lnTo>
                  <a:pt x="213" y="260"/>
                </a:lnTo>
                <a:lnTo>
                  <a:pt x="215" y="262"/>
                </a:lnTo>
                <a:lnTo>
                  <a:pt x="217" y="264"/>
                </a:lnTo>
                <a:lnTo>
                  <a:pt x="218" y="266"/>
                </a:lnTo>
                <a:lnTo>
                  <a:pt x="220" y="268"/>
                </a:lnTo>
                <a:lnTo>
                  <a:pt x="222" y="270"/>
                </a:lnTo>
                <a:lnTo>
                  <a:pt x="223" y="273"/>
                </a:lnTo>
                <a:lnTo>
                  <a:pt x="225" y="275"/>
                </a:lnTo>
                <a:lnTo>
                  <a:pt x="227" y="277"/>
                </a:lnTo>
                <a:lnTo>
                  <a:pt x="228" y="279"/>
                </a:lnTo>
                <a:lnTo>
                  <a:pt x="230" y="281"/>
                </a:lnTo>
                <a:lnTo>
                  <a:pt x="232" y="283"/>
                </a:lnTo>
              </a:path>
            </a:pathLst>
          </a:custGeom>
          <a:noFill/>
          <a:ln w="19050">
            <a:solidFill>
              <a:srgbClr val="006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8470597" y="4783014"/>
            <a:ext cx="1333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1A476F"/>
                </a:solidFill>
              </a:rPr>
              <a:t>150% FPL</a:t>
            </a: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7034196" y="3287815"/>
            <a:ext cx="1333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90353B"/>
                </a:solidFill>
              </a:rPr>
              <a:t>200% FPL</a:t>
            </a: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540795" y="1651298"/>
            <a:ext cx="1333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>
                <a:solidFill>
                  <a:srgbClr val="006000"/>
                </a:solidFill>
              </a:rPr>
              <a:t>250% FPL</a:t>
            </a: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7799387" y="5449094"/>
            <a:ext cx="1094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1A476F"/>
                </a:solidFill>
              </a:rPr>
              <a:t>(0.94, $0)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811688" y="4121138"/>
            <a:ext cx="1237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1A476F"/>
                </a:solidFill>
              </a:rPr>
              <a:t>(0.70, $39)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816850" y="3863816"/>
            <a:ext cx="1237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90353B"/>
                </a:solidFill>
              </a:rPr>
              <a:t>(0.76, $39)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4650792" y="2886885"/>
            <a:ext cx="1237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90353B"/>
                </a:solidFill>
              </a:rPr>
              <a:t>(0.56, $77)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6259513" y="2578005"/>
            <a:ext cx="12375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6000"/>
                </a:solidFill>
              </a:rPr>
              <a:t>(0.58, $77)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3441327" y="1216027"/>
            <a:ext cx="1361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6000"/>
                </a:solidFill>
              </a:rPr>
              <a:t>(0.44, $116)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2751138" y="933451"/>
            <a:ext cx="0" cy="48752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>
            <a:off x="2651126" y="5648326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 rot="16200000">
            <a:off x="2411516" y="543808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2651126" y="4738688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 rot="16200000">
            <a:off x="2340184" y="4525270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25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2651126" y="3829051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 rot="16200000">
            <a:off x="2340184" y="3615632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50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>
            <a:off x="2651126" y="2914651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 rot="16200000">
            <a:off x="2338596" y="2701232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75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2651126" y="2005013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 rot="16200000">
            <a:off x="2267261" y="1793182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H="1">
            <a:off x="2651126" y="1095376"/>
            <a:ext cx="10001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 rot="16200000">
            <a:off x="2268849" y="883545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125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 rot="16200000">
            <a:off x="365316" y="3105539"/>
            <a:ext cx="3387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Insurance Premium ($/month)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2751139" y="5808663"/>
            <a:ext cx="713422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2913063" y="5808663"/>
            <a:ext cx="0" cy="1000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7"/>
          <p:cNvSpPr>
            <a:spLocks noChangeArrowheads="1"/>
          </p:cNvSpPr>
          <p:nvPr/>
        </p:nvSpPr>
        <p:spPr bwMode="auto">
          <a:xfrm>
            <a:off x="2706697" y="5943601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20%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4614863" y="5808663"/>
            <a:ext cx="0" cy="1000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4410085" y="5943601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40%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6318250" y="5808663"/>
            <a:ext cx="0" cy="1000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6113472" y="5943601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60%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8021638" y="5808663"/>
            <a:ext cx="0" cy="1000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7816860" y="5943601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80%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9725025" y="5808663"/>
            <a:ext cx="0" cy="10001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9555172" y="5943601"/>
            <a:ext cx="6556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100%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4648201" y="6352402"/>
            <a:ext cx="3642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Share Purchasing Health Insurance</a:t>
            </a: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2657061" y="228601"/>
            <a:ext cx="717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Estimated Demand Curve for Health Insurance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 for health insurance among the poor falls very rapidly as price rises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Reducing subsidies would drastically reduce the number of individuals insured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Moreover,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sicker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people remain insured, increasing average costs for insurers (“adverse selection”)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Health Insurance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1828800" y="531814"/>
            <a:ext cx="8489950" cy="6173787"/>
            <a:chOff x="192" y="335"/>
            <a:chExt cx="5348" cy="3889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335"/>
              <a:ext cx="5345" cy="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92" y="335"/>
              <a:ext cx="5348" cy="3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639" y="477"/>
              <a:ext cx="4756" cy="313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639" y="3515"/>
              <a:ext cx="4759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639" y="2537"/>
              <a:ext cx="4759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639" y="1559"/>
              <a:ext cx="4759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639" y="581"/>
              <a:ext cx="4759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205" y="477"/>
              <a:ext cx="0" cy="3142"/>
            </a:xfrm>
            <a:prstGeom prst="line">
              <a:avLst/>
            </a:prstGeom>
            <a:noFill/>
            <a:ln w="20638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2568" y="477"/>
              <a:ext cx="0" cy="3142"/>
            </a:xfrm>
            <a:prstGeom prst="line">
              <a:avLst/>
            </a:prstGeom>
            <a:noFill/>
            <a:ln w="20638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3931" y="477"/>
              <a:ext cx="0" cy="3142"/>
            </a:xfrm>
            <a:prstGeom prst="line">
              <a:avLst/>
            </a:prstGeom>
            <a:noFill/>
            <a:ln w="20638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5294" y="477"/>
              <a:ext cx="0" cy="3142"/>
            </a:xfrm>
            <a:prstGeom prst="line">
              <a:avLst/>
            </a:prstGeom>
            <a:noFill/>
            <a:ln w="20638" cap="flat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833" y="2294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972" y="271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1108" y="2777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1244" y="1711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1380" y="2113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1516" y="1837"/>
              <a:ext cx="55" cy="59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1652" y="201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1788" y="2245"/>
              <a:ext cx="55" cy="56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1924" y="2168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2060" y="2184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2199" y="2326"/>
              <a:ext cx="55" cy="59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2335" y="2547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2471" y="2126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2607" y="1588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2743" y="1802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2879" y="1786"/>
              <a:ext cx="58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3015" y="1899"/>
              <a:ext cx="58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3151" y="2333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3290" y="2650"/>
              <a:ext cx="59" cy="59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3426" y="1899"/>
              <a:ext cx="59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3562" y="2456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3698" y="2576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37"/>
            <p:cNvSpPr>
              <a:spLocks noChangeArrowheads="1"/>
            </p:cNvSpPr>
            <p:nvPr/>
          </p:nvSpPr>
          <p:spPr bwMode="auto">
            <a:xfrm>
              <a:off x="3834" y="2741"/>
              <a:ext cx="58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38"/>
            <p:cNvSpPr>
              <a:spLocks noChangeArrowheads="1"/>
            </p:cNvSpPr>
            <p:nvPr/>
          </p:nvSpPr>
          <p:spPr bwMode="auto">
            <a:xfrm>
              <a:off x="3970" y="2181"/>
              <a:ext cx="58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39"/>
            <p:cNvSpPr>
              <a:spLocks noChangeArrowheads="1"/>
            </p:cNvSpPr>
            <p:nvPr/>
          </p:nvSpPr>
          <p:spPr bwMode="auto">
            <a:xfrm>
              <a:off x="4106" y="3214"/>
              <a:ext cx="58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4242" y="2628"/>
              <a:ext cx="58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4381" y="235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auto">
            <a:xfrm>
              <a:off x="4517" y="2320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auto">
            <a:xfrm>
              <a:off x="4653" y="235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44"/>
            <p:cNvSpPr>
              <a:spLocks noChangeArrowheads="1"/>
            </p:cNvSpPr>
            <p:nvPr/>
          </p:nvSpPr>
          <p:spPr bwMode="auto">
            <a:xfrm>
              <a:off x="4789" y="2906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45"/>
            <p:cNvSpPr>
              <a:spLocks noChangeArrowheads="1"/>
            </p:cNvSpPr>
            <p:nvPr/>
          </p:nvSpPr>
          <p:spPr bwMode="auto">
            <a:xfrm>
              <a:off x="4925" y="235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46"/>
            <p:cNvSpPr>
              <a:spLocks noChangeArrowheads="1"/>
            </p:cNvSpPr>
            <p:nvPr/>
          </p:nvSpPr>
          <p:spPr bwMode="auto">
            <a:xfrm>
              <a:off x="5061" y="2806"/>
              <a:ext cx="55" cy="5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5197" y="2482"/>
              <a:ext cx="55" cy="5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810" y="2313"/>
              <a:ext cx="382" cy="596"/>
            </a:xfrm>
            <a:custGeom>
              <a:avLst/>
              <a:gdLst>
                <a:gd name="T0" fmla="*/ 0 w 118"/>
                <a:gd name="T1" fmla="*/ 0 h 184"/>
                <a:gd name="T2" fmla="*/ 8 w 118"/>
                <a:gd name="T3" fmla="*/ 13 h 184"/>
                <a:gd name="T4" fmla="*/ 16 w 118"/>
                <a:gd name="T5" fmla="*/ 26 h 184"/>
                <a:gd name="T6" fmla="*/ 25 w 118"/>
                <a:gd name="T7" fmla="*/ 40 h 184"/>
                <a:gd name="T8" fmla="*/ 33 w 118"/>
                <a:gd name="T9" fmla="*/ 53 h 184"/>
                <a:gd name="T10" fmla="*/ 42 w 118"/>
                <a:gd name="T11" fmla="*/ 66 h 184"/>
                <a:gd name="T12" fmla="*/ 50 w 118"/>
                <a:gd name="T13" fmla="*/ 79 h 184"/>
                <a:gd name="T14" fmla="*/ 59 w 118"/>
                <a:gd name="T15" fmla="*/ 92 h 184"/>
                <a:gd name="T16" fmla="*/ 67 w 118"/>
                <a:gd name="T17" fmla="*/ 105 h 184"/>
                <a:gd name="T18" fmla="*/ 75 w 118"/>
                <a:gd name="T19" fmla="*/ 118 h 184"/>
                <a:gd name="T20" fmla="*/ 84 w 118"/>
                <a:gd name="T21" fmla="*/ 131 h 184"/>
                <a:gd name="T22" fmla="*/ 92 w 118"/>
                <a:gd name="T23" fmla="*/ 144 h 184"/>
                <a:gd name="T24" fmla="*/ 101 w 118"/>
                <a:gd name="T25" fmla="*/ 157 h 184"/>
                <a:gd name="T26" fmla="*/ 109 w 118"/>
                <a:gd name="T27" fmla="*/ 170 h 184"/>
                <a:gd name="T28" fmla="*/ 118 w 118"/>
                <a:gd name="T2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84">
                  <a:moveTo>
                    <a:pt x="0" y="0"/>
                  </a:moveTo>
                  <a:lnTo>
                    <a:pt x="8" y="13"/>
                  </a:lnTo>
                  <a:lnTo>
                    <a:pt x="16" y="26"/>
                  </a:lnTo>
                  <a:lnTo>
                    <a:pt x="25" y="40"/>
                  </a:lnTo>
                  <a:lnTo>
                    <a:pt x="33" y="53"/>
                  </a:lnTo>
                  <a:lnTo>
                    <a:pt x="42" y="66"/>
                  </a:lnTo>
                  <a:lnTo>
                    <a:pt x="50" y="79"/>
                  </a:lnTo>
                  <a:lnTo>
                    <a:pt x="59" y="92"/>
                  </a:lnTo>
                  <a:lnTo>
                    <a:pt x="67" y="105"/>
                  </a:lnTo>
                  <a:lnTo>
                    <a:pt x="75" y="118"/>
                  </a:lnTo>
                  <a:lnTo>
                    <a:pt x="84" y="131"/>
                  </a:lnTo>
                  <a:lnTo>
                    <a:pt x="92" y="144"/>
                  </a:lnTo>
                  <a:lnTo>
                    <a:pt x="101" y="157"/>
                  </a:lnTo>
                  <a:lnTo>
                    <a:pt x="109" y="170"/>
                  </a:lnTo>
                  <a:lnTo>
                    <a:pt x="118" y="184"/>
                  </a:lnTo>
                </a:path>
              </a:pathLst>
            </a:custGeom>
            <a:noFill/>
            <a:ln w="301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1218" y="1880"/>
              <a:ext cx="1337" cy="521"/>
            </a:xfrm>
            <a:custGeom>
              <a:avLst/>
              <a:gdLst>
                <a:gd name="T0" fmla="*/ 0 w 413"/>
                <a:gd name="T1" fmla="*/ 0 h 161"/>
                <a:gd name="T2" fmla="*/ 8 w 413"/>
                <a:gd name="T3" fmla="*/ 3 h 161"/>
                <a:gd name="T4" fmla="*/ 17 w 413"/>
                <a:gd name="T5" fmla="*/ 7 h 161"/>
                <a:gd name="T6" fmla="*/ 25 w 413"/>
                <a:gd name="T7" fmla="*/ 10 h 161"/>
                <a:gd name="T8" fmla="*/ 34 w 413"/>
                <a:gd name="T9" fmla="*/ 13 h 161"/>
                <a:gd name="T10" fmla="*/ 42 w 413"/>
                <a:gd name="T11" fmla="*/ 17 h 161"/>
                <a:gd name="T12" fmla="*/ 50 w 413"/>
                <a:gd name="T13" fmla="*/ 20 h 161"/>
                <a:gd name="T14" fmla="*/ 59 w 413"/>
                <a:gd name="T15" fmla="*/ 23 h 161"/>
                <a:gd name="T16" fmla="*/ 67 w 413"/>
                <a:gd name="T17" fmla="*/ 26 h 161"/>
                <a:gd name="T18" fmla="*/ 76 w 413"/>
                <a:gd name="T19" fmla="*/ 30 h 161"/>
                <a:gd name="T20" fmla="*/ 84 w 413"/>
                <a:gd name="T21" fmla="*/ 33 h 161"/>
                <a:gd name="T22" fmla="*/ 93 w 413"/>
                <a:gd name="T23" fmla="*/ 36 h 161"/>
                <a:gd name="T24" fmla="*/ 101 w 413"/>
                <a:gd name="T25" fmla="*/ 39 h 161"/>
                <a:gd name="T26" fmla="*/ 109 w 413"/>
                <a:gd name="T27" fmla="*/ 43 h 161"/>
                <a:gd name="T28" fmla="*/ 118 w 413"/>
                <a:gd name="T29" fmla="*/ 46 h 161"/>
                <a:gd name="T30" fmla="*/ 126 w 413"/>
                <a:gd name="T31" fmla="*/ 49 h 161"/>
                <a:gd name="T32" fmla="*/ 135 w 413"/>
                <a:gd name="T33" fmla="*/ 53 h 161"/>
                <a:gd name="T34" fmla="*/ 143 w 413"/>
                <a:gd name="T35" fmla="*/ 56 h 161"/>
                <a:gd name="T36" fmla="*/ 152 w 413"/>
                <a:gd name="T37" fmla="*/ 59 h 161"/>
                <a:gd name="T38" fmla="*/ 160 w 413"/>
                <a:gd name="T39" fmla="*/ 62 h 161"/>
                <a:gd name="T40" fmla="*/ 168 w 413"/>
                <a:gd name="T41" fmla="*/ 66 h 161"/>
                <a:gd name="T42" fmla="*/ 177 w 413"/>
                <a:gd name="T43" fmla="*/ 69 h 161"/>
                <a:gd name="T44" fmla="*/ 185 w 413"/>
                <a:gd name="T45" fmla="*/ 72 h 161"/>
                <a:gd name="T46" fmla="*/ 194 w 413"/>
                <a:gd name="T47" fmla="*/ 75 h 161"/>
                <a:gd name="T48" fmla="*/ 202 w 413"/>
                <a:gd name="T49" fmla="*/ 79 h 161"/>
                <a:gd name="T50" fmla="*/ 211 w 413"/>
                <a:gd name="T51" fmla="*/ 82 h 161"/>
                <a:gd name="T52" fmla="*/ 219 w 413"/>
                <a:gd name="T53" fmla="*/ 85 h 161"/>
                <a:gd name="T54" fmla="*/ 227 w 413"/>
                <a:gd name="T55" fmla="*/ 89 h 161"/>
                <a:gd name="T56" fmla="*/ 236 w 413"/>
                <a:gd name="T57" fmla="*/ 92 h 161"/>
                <a:gd name="T58" fmla="*/ 244 w 413"/>
                <a:gd name="T59" fmla="*/ 95 h 161"/>
                <a:gd name="T60" fmla="*/ 253 w 413"/>
                <a:gd name="T61" fmla="*/ 98 h 161"/>
                <a:gd name="T62" fmla="*/ 261 w 413"/>
                <a:gd name="T63" fmla="*/ 102 h 161"/>
                <a:gd name="T64" fmla="*/ 269 w 413"/>
                <a:gd name="T65" fmla="*/ 105 h 161"/>
                <a:gd name="T66" fmla="*/ 278 w 413"/>
                <a:gd name="T67" fmla="*/ 108 h 161"/>
                <a:gd name="T68" fmla="*/ 286 w 413"/>
                <a:gd name="T69" fmla="*/ 111 h 161"/>
                <a:gd name="T70" fmla="*/ 295 w 413"/>
                <a:gd name="T71" fmla="*/ 115 h 161"/>
                <a:gd name="T72" fmla="*/ 303 w 413"/>
                <a:gd name="T73" fmla="*/ 118 h 161"/>
                <a:gd name="T74" fmla="*/ 312 w 413"/>
                <a:gd name="T75" fmla="*/ 121 h 161"/>
                <a:gd name="T76" fmla="*/ 320 w 413"/>
                <a:gd name="T77" fmla="*/ 125 h 161"/>
                <a:gd name="T78" fmla="*/ 329 w 413"/>
                <a:gd name="T79" fmla="*/ 128 h 161"/>
                <a:gd name="T80" fmla="*/ 337 w 413"/>
                <a:gd name="T81" fmla="*/ 131 h 161"/>
                <a:gd name="T82" fmla="*/ 345 w 413"/>
                <a:gd name="T83" fmla="*/ 134 h 161"/>
                <a:gd name="T84" fmla="*/ 354 w 413"/>
                <a:gd name="T85" fmla="*/ 138 h 161"/>
                <a:gd name="T86" fmla="*/ 362 w 413"/>
                <a:gd name="T87" fmla="*/ 141 h 161"/>
                <a:gd name="T88" fmla="*/ 371 w 413"/>
                <a:gd name="T89" fmla="*/ 144 h 161"/>
                <a:gd name="T90" fmla="*/ 379 w 413"/>
                <a:gd name="T91" fmla="*/ 147 h 161"/>
                <a:gd name="T92" fmla="*/ 387 w 413"/>
                <a:gd name="T93" fmla="*/ 151 h 161"/>
                <a:gd name="T94" fmla="*/ 396 w 413"/>
                <a:gd name="T95" fmla="*/ 154 h 161"/>
                <a:gd name="T96" fmla="*/ 404 w 413"/>
                <a:gd name="T97" fmla="*/ 157 h 161"/>
                <a:gd name="T98" fmla="*/ 413 w 413"/>
                <a:gd name="T9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161">
                  <a:moveTo>
                    <a:pt x="0" y="0"/>
                  </a:moveTo>
                  <a:lnTo>
                    <a:pt x="8" y="3"/>
                  </a:lnTo>
                  <a:lnTo>
                    <a:pt x="17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42" y="17"/>
                  </a:lnTo>
                  <a:lnTo>
                    <a:pt x="50" y="20"/>
                  </a:lnTo>
                  <a:lnTo>
                    <a:pt x="59" y="23"/>
                  </a:lnTo>
                  <a:lnTo>
                    <a:pt x="67" y="26"/>
                  </a:lnTo>
                  <a:lnTo>
                    <a:pt x="76" y="30"/>
                  </a:lnTo>
                  <a:lnTo>
                    <a:pt x="84" y="33"/>
                  </a:lnTo>
                  <a:lnTo>
                    <a:pt x="93" y="36"/>
                  </a:lnTo>
                  <a:lnTo>
                    <a:pt x="101" y="39"/>
                  </a:lnTo>
                  <a:lnTo>
                    <a:pt x="109" y="43"/>
                  </a:lnTo>
                  <a:lnTo>
                    <a:pt x="118" y="46"/>
                  </a:lnTo>
                  <a:lnTo>
                    <a:pt x="126" y="49"/>
                  </a:lnTo>
                  <a:lnTo>
                    <a:pt x="135" y="53"/>
                  </a:lnTo>
                  <a:lnTo>
                    <a:pt x="143" y="56"/>
                  </a:lnTo>
                  <a:lnTo>
                    <a:pt x="152" y="59"/>
                  </a:lnTo>
                  <a:lnTo>
                    <a:pt x="160" y="62"/>
                  </a:lnTo>
                  <a:lnTo>
                    <a:pt x="168" y="66"/>
                  </a:lnTo>
                  <a:lnTo>
                    <a:pt x="177" y="69"/>
                  </a:lnTo>
                  <a:lnTo>
                    <a:pt x="185" y="72"/>
                  </a:lnTo>
                  <a:lnTo>
                    <a:pt x="194" y="75"/>
                  </a:lnTo>
                  <a:lnTo>
                    <a:pt x="202" y="79"/>
                  </a:lnTo>
                  <a:lnTo>
                    <a:pt x="211" y="82"/>
                  </a:lnTo>
                  <a:lnTo>
                    <a:pt x="219" y="85"/>
                  </a:lnTo>
                  <a:lnTo>
                    <a:pt x="227" y="89"/>
                  </a:lnTo>
                  <a:lnTo>
                    <a:pt x="236" y="92"/>
                  </a:lnTo>
                  <a:lnTo>
                    <a:pt x="244" y="95"/>
                  </a:lnTo>
                  <a:lnTo>
                    <a:pt x="253" y="98"/>
                  </a:lnTo>
                  <a:lnTo>
                    <a:pt x="261" y="102"/>
                  </a:lnTo>
                  <a:lnTo>
                    <a:pt x="269" y="105"/>
                  </a:lnTo>
                  <a:lnTo>
                    <a:pt x="278" y="108"/>
                  </a:lnTo>
                  <a:lnTo>
                    <a:pt x="286" y="111"/>
                  </a:lnTo>
                  <a:lnTo>
                    <a:pt x="295" y="115"/>
                  </a:lnTo>
                  <a:lnTo>
                    <a:pt x="303" y="118"/>
                  </a:lnTo>
                  <a:lnTo>
                    <a:pt x="312" y="121"/>
                  </a:lnTo>
                  <a:lnTo>
                    <a:pt x="320" y="125"/>
                  </a:lnTo>
                  <a:lnTo>
                    <a:pt x="329" y="128"/>
                  </a:lnTo>
                  <a:lnTo>
                    <a:pt x="337" y="131"/>
                  </a:lnTo>
                  <a:lnTo>
                    <a:pt x="345" y="134"/>
                  </a:lnTo>
                  <a:lnTo>
                    <a:pt x="354" y="138"/>
                  </a:lnTo>
                  <a:lnTo>
                    <a:pt x="362" y="141"/>
                  </a:lnTo>
                  <a:lnTo>
                    <a:pt x="371" y="144"/>
                  </a:lnTo>
                  <a:lnTo>
                    <a:pt x="379" y="147"/>
                  </a:lnTo>
                  <a:lnTo>
                    <a:pt x="387" y="151"/>
                  </a:lnTo>
                  <a:lnTo>
                    <a:pt x="396" y="154"/>
                  </a:lnTo>
                  <a:lnTo>
                    <a:pt x="404" y="157"/>
                  </a:lnTo>
                  <a:lnTo>
                    <a:pt x="413" y="161"/>
                  </a:lnTo>
                </a:path>
              </a:pathLst>
            </a:custGeom>
            <a:noFill/>
            <a:ln w="301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581" y="1601"/>
              <a:ext cx="1337" cy="1189"/>
            </a:xfrm>
            <a:custGeom>
              <a:avLst/>
              <a:gdLst>
                <a:gd name="T0" fmla="*/ 0 w 413"/>
                <a:gd name="T1" fmla="*/ 0 h 367"/>
                <a:gd name="T2" fmla="*/ 9 w 413"/>
                <a:gd name="T3" fmla="*/ 8 h 367"/>
                <a:gd name="T4" fmla="*/ 17 w 413"/>
                <a:gd name="T5" fmla="*/ 15 h 367"/>
                <a:gd name="T6" fmla="*/ 25 w 413"/>
                <a:gd name="T7" fmla="*/ 23 h 367"/>
                <a:gd name="T8" fmla="*/ 34 w 413"/>
                <a:gd name="T9" fmla="*/ 30 h 367"/>
                <a:gd name="T10" fmla="*/ 42 w 413"/>
                <a:gd name="T11" fmla="*/ 38 h 367"/>
                <a:gd name="T12" fmla="*/ 51 w 413"/>
                <a:gd name="T13" fmla="*/ 45 h 367"/>
                <a:gd name="T14" fmla="*/ 59 w 413"/>
                <a:gd name="T15" fmla="*/ 53 h 367"/>
                <a:gd name="T16" fmla="*/ 68 w 413"/>
                <a:gd name="T17" fmla="*/ 60 h 367"/>
                <a:gd name="T18" fmla="*/ 76 w 413"/>
                <a:gd name="T19" fmla="*/ 68 h 367"/>
                <a:gd name="T20" fmla="*/ 84 w 413"/>
                <a:gd name="T21" fmla="*/ 75 h 367"/>
                <a:gd name="T22" fmla="*/ 93 w 413"/>
                <a:gd name="T23" fmla="*/ 83 h 367"/>
                <a:gd name="T24" fmla="*/ 101 w 413"/>
                <a:gd name="T25" fmla="*/ 90 h 367"/>
                <a:gd name="T26" fmla="*/ 110 w 413"/>
                <a:gd name="T27" fmla="*/ 98 h 367"/>
                <a:gd name="T28" fmla="*/ 118 w 413"/>
                <a:gd name="T29" fmla="*/ 105 h 367"/>
                <a:gd name="T30" fmla="*/ 127 w 413"/>
                <a:gd name="T31" fmla="*/ 113 h 367"/>
                <a:gd name="T32" fmla="*/ 135 w 413"/>
                <a:gd name="T33" fmla="*/ 120 h 367"/>
                <a:gd name="T34" fmla="*/ 143 w 413"/>
                <a:gd name="T35" fmla="*/ 128 h 367"/>
                <a:gd name="T36" fmla="*/ 152 w 413"/>
                <a:gd name="T37" fmla="*/ 135 h 367"/>
                <a:gd name="T38" fmla="*/ 160 w 413"/>
                <a:gd name="T39" fmla="*/ 143 h 367"/>
                <a:gd name="T40" fmla="*/ 169 w 413"/>
                <a:gd name="T41" fmla="*/ 150 h 367"/>
                <a:gd name="T42" fmla="*/ 177 w 413"/>
                <a:gd name="T43" fmla="*/ 158 h 367"/>
                <a:gd name="T44" fmla="*/ 185 w 413"/>
                <a:gd name="T45" fmla="*/ 165 h 367"/>
                <a:gd name="T46" fmla="*/ 194 w 413"/>
                <a:gd name="T47" fmla="*/ 173 h 367"/>
                <a:gd name="T48" fmla="*/ 202 w 413"/>
                <a:gd name="T49" fmla="*/ 180 h 367"/>
                <a:gd name="T50" fmla="*/ 211 w 413"/>
                <a:gd name="T51" fmla="*/ 188 h 367"/>
                <a:gd name="T52" fmla="*/ 219 w 413"/>
                <a:gd name="T53" fmla="*/ 195 h 367"/>
                <a:gd name="T54" fmla="*/ 228 w 413"/>
                <a:gd name="T55" fmla="*/ 203 h 367"/>
                <a:gd name="T56" fmla="*/ 236 w 413"/>
                <a:gd name="T57" fmla="*/ 210 h 367"/>
                <a:gd name="T58" fmla="*/ 244 w 413"/>
                <a:gd name="T59" fmla="*/ 218 h 367"/>
                <a:gd name="T60" fmla="*/ 253 w 413"/>
                <a:gd name="T61" fmla="*/ 225 h 367"/>
                <a:gd name="T62" fmla="*/ 261 w 413"/>
                <a:gd name="T63" fmla="*/ 232 h 367"/>
                <a:gd name="T64" fmla="*/ 270 w 413"/>
                <a:gd name="T65" fmla="*/ 240 h 367"/>
                <a:gd name="T66" fmla="*/ 278 w 413"/>
                <a:gd name="T67" fmla="*/ 247 h 367"/>
                <a:gd name="T68" fmla="*/ 287 w 413"/>
                <a:gd name="T69" fmla="*/ 255 h 367"/>
                <a:gd name="T70" fmla="*/ 295 w 413"/>
                <a:gd name="T71" fmla="*/ 262 h 367"/>
                <a:gd name="T72" fmla="*/ 303 w 413"/>
                <a:gd name="T73" fmla="*/ 270 h 367"/>
                <a:gd name="T74" fmla="*/ 312 w 413"/>
                <a:gd name="T75" fmla="*/ 277 h 367"/>
                <a:gd name="T76" fmla="*/ 320 w 413"/>
                <a:gd name="T77" fmla="*/ 285 h 367"/>
                <a:gd name="T78" fmla="*/ 329 w 413"/>
                <a:gd name="T79" fmla="*/ 292 h 367"/>
                <a:gd name="T80" fmla="*/ 337 w 413"/>
                <a:gd name="T81" fmla="*/ 300 h 367"/>
                <a:gd name="T82" fmla="*/ 346 w 413"/>
                <a:gd name="T83" fmla="*/ 307 h 367"/>
                <a:gd name="T84" fmla="*/ 354 w 413"/>
                <a:gd name="T85" fmla="*/ 315 h 367"/>
                <a:gd name="T86" fmla="*/ 362 w 413"/>
                <a:gd name="T87" fmla="*/ 322 h 367"/>
                <a:gd name="T88" fmla="*/ 371 w 413"/>
                <a:gd name="T89" fmla="*/ 330 h 367"/>
                <a:gd name="T90" fmla="*/ 379 w 413"/>
                <a:gd name="T91" fmla="*/ 337 h 367"/>
                <a:gd name="T92" fmla="*/ 388 w 413"/>
                <a:gd name="T93" fmla="*/ 345 h 367"/>
                <a:gd name="T94" fmla="*/ 396 w 413"/>
                <a:gd name="T95" fmla="*/ 352 h 367"/>
                <a:gd name="T96" fmla="*/ 404 w 413"/>
                <a:gd name="T97" fmla="*/ 360 h 367"/>
                <a:gd name="T98" fmla="*/ 413 w 413"/>
                <a:gd name="T9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67">
                  <a:moveTo>
                    <a:pt x="0" y="0"/>
                  </a:moveTo>
                  <a:lnTo>
                    <a:pt x="9" y="8"/>
                  </a:lnTo>
                  <a:lnTo>
                    <a:pt x="17" y="15"/>
                  </a:lnTo>
                  <a:lnTo>
                    <a:pt x="25" y="23"/>
                  </a:lnTo>
                  <a:lnTo>
                    <a:pt x="34" y="30"/>
                  </a:lnTo>
                  <a:lnTo>
                    <a:pt x="42" y="38"/>
                  </a:lnTo>
                  <a:lnTo>
                    <a:pt x="51" y="45"/>
                  </a:lnTo>
                  <a:lnTo>
                    <a:pt x="59" y="53"/>
                  </a:lnTo>
                  <a:lnTo>
                    <a:pt x="68" y="60"/>
                  </a:lnTo>
                  <a:lnTo>
                    <a:pt x="76" y="68"/>
                  </a:lnTo>
                  <a:lnTo>
                    <a:pt x="84" y="75"/>
                  </a:lnTo>
                  <a:lnTo>
                    <a:pt x="93" y="83"/>
                  </a:lnTo>
                  <a:lnTo>
                    <a:pt x="101" y="90"/>
                  </a:lnTo>
                  <a:lnTo>
                    <a:pt x="110" y="98"/>
                  </a:lnTo>
                  <a:lnTo>
                    <a:pt x="118" y="105"/>
                  </a:lnTo>
                  <a:lnTo>
                    <a:pt x="127" y="113"/>
                  </a:lnTo>
                  <a:lnTo>
                    <a:pt x="135" y="120"/>
                  </a:lnTo>
                  <a:lnTo>
                    <a:pt x="143" y="128"/>
                  </a:lnTo>
                  <a:lnTo>
                    <a:pt x="152" y="135"/>
                  </a:lnTo>
                  <a:lnTo>
                    <a:pt x="160" y="143"/>
                  </a:lnTo>
                  <a:lnTo>
                    <a:pt x="169" y="150"/>
                  </a:lnTo>
                  <a:lnTo>
                    <a:pt x="177" y="158"/>
                  </a:lnTo>
                  <a:lnTo>
                    <a:pt x="185" y="165"/>
                  </a:lnTo>
                  <a:lnTo>
                    <a:pt x="194" y="173"/>
                  </a:lnTo>
                  <a:lnTo>
                    <a:pt x="202" y="180"/>
                  </a:lnTo>
                  <a:lnTo>
                    <a:pt x="211" y="188"/>
                  </a:lnTo>
                  <a:lnTo>
                    <a:pt x="219" y="195"/>
                  </a:lnTo>
                  <a:lnTo>
                    <a:pt x="228" y="203"/>
                  </a:lnTo>
                  <a:lnTo>
                    <a:pt x="236" y="210"/>
                  </a:lnTo>
                  <a:lnTo>
                    <a:pt x="244" y="218"/>
                  </a:lnTo>
                  <a:lnTo>
                    <a:pt x="253" y="225"/>
                  </a:lnTo>
                  <a:lnTo>
                    <a:pt x="261" y="232"/>
                  </a:lnTo>
                  <a:lnTo>
                    <a:pt x="270" y="240"/>
                  </a:lnTo>
                  <a:lnTo>
                    <a:pt x="278" y="247"/>
                  </a:lnTo>
                  <a:lnTo>
                    <a:pt x="287" y="255"/>
                  </a:lnTo>
                  <a:lnTo>
                    <a:pt x="295" y="262"/>
                  </a:lnTo>
                  <a:lnTo>
                    <a:pt x="303" y="270"/>
                  </a:lnTo>
                  <a:lnTo>
                    <a:pt x="312" y="277"/>
                  </a:lnTo>
                  <a:lnTo>
                    <a:pt x="320" y="285"/>
                  </a:lnTo>
                  <a:lnTo>
                    <a:pt x="329" y="292"/>
                  </a:lnTo>
                  <a:lnTo>
                    <a:pt x="337" y="300"/>
                  </a:lnTo>
                  <a:lnTo>
                    <a:pt x="346" y="307"/>
                  </a:lnTo>
                  <a:lnTo>
                    <a:pt x="354" y="315"/>
                  </a:lnTo>
                  <a:lnTo>
                    <a:pt x="362" y="322"/>
                  </a:lnTo>
                  <a:lnTo>
                    <a:pt x="371" y="330"/>
                  </a:lnTo>
                  <a:lnTo>
                    <a:pt x="379" y="337"/>
                  </a:lnTo>
                  <a:lnTo>
                    <a:pt x="388" y="345"/>
                  </a:lnTo>
                  <a:lnTo>
                    <a:pt x="396" y="352"/>
                  </a:lnTo>
                  <a:lnTo>
                    <a:pt x="404" y="360"/>
                  </a:lnTo>
                  <a:lnTo>
                    <a:pt x="413" y="367"/>
                  </a:lnTo>
                </a:path>
              </a:pathLst>
            </a:custGeom>
            <a:noFill/>
            <a:ln w="301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3944" y="2560"/>
              <a:ext cx="1337" cy="29"/>
            </a:xfrm>
            <a:custGeom>
              <a:avLst/>
              <a:gdLst>
                <a:gd name="T0" fmla="*/ 0 w 413"/>
                <a:gd name="T1" fmla="*/ 0 h 9"/>
                <a:gd name="T2" fmla="*/ 9 w 413"/>
                <a:gd name="T3" fmla="*/ 0 h 9"/>
                <a:gd name="T4" fmla="*/ 17 w 413"/>
                <a:gd name="T5" fmla="*/ 0 h 9"/>
                <a:gd name="T6" fmla="*/ 26 w 413"/>
                <a:gd name="T7" fmla="*/ 0 h 9"/>
                <a:gd name="T8" fmla="*/ 34 w 413"/>
                <a:gd name="T9" fmla="*/ 1 h 9"/>
                <a:gd name="T10" fmla="*/ 42 w 413"/>
                <a:gd name="T11" fmla="*/ 1 h 9"/>
                <a:gd name="T12" fmla="*/ 51 w 413"/>
                <a:gd name="T13" fmla="*/ 1 h 9"/>
                <a:gd name="T14" fmla="*/ 59 w 413"/>
                <a:gd name="T15" fmla="*/ 1 h 9"/>
                <a:gd name="T16" fmla="*/ 68 w 413"/>
                <a:gd name="T17" fmla="*/ 1 h 9"/>
                <a:gd name="T18" fmla="*/ 76 w 413"/>
                <a:gd name="T19" fmla="*/ 2 h 9"/>
                <a:gd name="T20" fmla="*/ 85 w 413"/>
                <a:gd name="T21" fmla="*/ 2 h 9"/>
                <a:gd name="T22" fmla="*/ 93 w 413"/>
                <a:gd name="T23" fmla="*/ 2 h 9"/>
                <a:gd name="T24" fmla="*/ 101 w 413"/>
                <a:gd name="T25" fmla="*/ 2 h 9"/>
                <a:gd name="T26" fmla="*/ 110 w 413"/>
                <a:gd name="T27" fmla="*/ 2 h 9"/>
                <a:gd name="T28" fmla="*/ 118 w 413"/>
                <a:gd name="T29" fmla="*/ 3 h 9"/>
                <a:gd name="T30" fmla="*/ 127 w 413"/>
                <a:gd name="T31" fmla="*/ 3 h 9"/>
                <a:gd name="T32" fmla="*/ 135 w 413"/>
                <a:gd name="T33" fmla="*/ 3 h 9"/>
                <a:gd name="T34" fmla="*/ 144 w 413"/>
                <a:gd name="T35" fmla="*/ 3 h 9"/>
                <a:gd name="T36" fmla="*/ 152 w 413"/>
                <a:gd name="T37" fmla="*/ 3 h 9"/>
                <a:gd name="T38" fmla="*/ 160 w 413"/>
                <a:gd name="T39" fmla="*/ 4 h 9"/>
                <a:gd name="T40" fmla="*/ 169 w 413"/>
                <a:gd name="T41" fmla="*/ 4 h 9"/>
                <a:gd name="T42" fmla="*/ 177 w 413"/>
                <a:gd name="T43" fmla="*/ 4 h 9"/>
                <a:gd name="T44" fmla="*/ 186 w 413"/>
                <a:gd name="T45" fmla="*/ 4 h 9"/>
                <a:gd name="T46" fmla="*/ 194 w 413"/>
                <a:gd name="T47" fmla="*/ 4 h 9"/>
                <a:gd name="T48" fmla="*/ 202 w 413"/>
                <a:gd name="T49" fmla="*/ 4 h 9"/>
                <a:gd name="T50" fmla="*/ 211 w 413"/>
                <a:gd name="T51" fmla="*/ 5 h 9"/>
                <a:gd name="T52" fmla="*/ 219 w 413"/>
                <a:gd name="T53" fmla="*/ 5 h 9"/>
                <a:gd name="T54" fmla="*/ 228 w 413"/>
                <a:gd name="T55" fmla="*/ 5 h 9"/>
                <a:gd name="T56" fmla="*/ 236 w 413"/>
                <a:gd name="T57" fmla="*/ 5 h 9"/>
                <a:gd name="T58" fmla="*/ 245 w 413"/>
                <a:gd name="T59" fmla="*/ 5 h 9"/>
                <a:gd name="T60" fmla="*/ 253 w 413"/>
                <a:gd name="T61" fmla="*/ 6 h 9"/>
                <a:gd name="T62" fmla="*/ 261 w 413"/>
                <a:gd name="T63" fmla="*/ 6 h 9"/>
                <a:gd name="T64" fmla="*/ 270 w 413"/>
                <a:gd name="T65" fmla="*/ 6 h 9"/>
                <a:gd name="T66" fmla="*/ 278 w 413"/>
                <a:gd name="T67" fmla="*/ 6 h 9"/>
                <a:gd name="T68" fmla="*/ 287 w 413"/>
                <a:gd name="T69" fmla="*/ 6 h 9"/>
                <a:gd name="T70" fmla="*/ 295 w 413"/>
                <a:gd name="T71" fmla="*/ 7 h 9"/>
                <a:gd name="T72" fmla="*/ 304 w 413"/>
                <a:gd name="T73" fmla="*/ 7 h 9"/>
                <a:gd name="T74" fmla="*/ 312 w 413"/>
                <a:gd name="T75" fmla="*/ 7 h 9"/>
                <a:gd name="T76" fmla="*/ 320 w 413"/>
                <a:gd name="T77" fmla="*/ 7 h 9"/>
                <a:gd name="T78" fmla="*/ 329 w 413"/>
                <a:gd name="T79" fmla="*/ 7 h 9"/>
                <a:gd name="T80" fmla="*/ 337 w 413"/>
                <a:gd name="T81" fmla="*/ 7 h 9"/>
                <a:gd name="T82" fmla="*/ 346 w 413"/>
                <a:gd name="T83" fmla="*/ 8 h 9"/>
                <a:gd name="T84" fmla="*/ 354 w 413"/>
                <a:gd name="T85" fmla="*/ 8 h 9"/>
                <a:gd name="T86" fmla="*/ 363 w 413"/>
                <a:gd name="T87" fmla="*/ 8 h 9"/>
                <a:gd name="T88" fmla="*/ 371 w 413"/>
                <a:gd name="T89" fmla="*/ 8 h 9"/>
                <a:gd name="T90" fmla="*/ 379 w 413"/>
                <a:gd name="T91" fmla="*/ 8 h 9"/>
                <a:gd name="T92" fmla="*/ 388 w 413"/>
                <a:gd name="T93" fmla="*/ 9 h 9"/>
                <a:gd name="T94" fmla="*/ 396 w 413"/>
                <a:gd name="T95" fmla="*/ 9 h 9"/>
                <a:gd name="T96" fmla="*/ 405 w 413"/>
                <a:gd name="T97" fmla="*/ 9 h 9"/>
                <a:gd name="T98" fmla="*/ 413 w 413"/>
                <a:gd name="T9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9">
                  <a:moveTo>
                    <a:pt x="0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51" y="1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5" y="2"/>
                  </a:lnTo>
                  <a:lnTo>
                    <a:pt x="93" y="2"/>
                  </a:lnTo>
                  <a:lnTo>
                    <a:pt x="101" y="2"/>
                  </a:lnTo>
                  <a:lnTo>
                    <a:pt x="110" y="2"/>
                  </a:lnTo>
                  <a:lnTo>
                    <a:pt x="118" y="3"/>
                  </a:lnTo>
                  <a:lnTo>
                    <a:pt x="127" y="3"/>
                  </a:lnTo>
                  <a:lnTo>
                    <a:pt x="135" y="3"/>
                  </a:lnTo>
                  <a:lnTo>
                    <a:pt x="144" y="3"/>
                  </a:lnTo>
                  <a:lnTo>
                    <a:pt x="152" y="3"/>
                  </a:lnTo>
                  <a:lnTo>
                    <a:pt x="160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6" y="4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11" y="5"/>
                  </a:lnTo>
                  <a:lnTo>
                    <a:pt x="219" y="5"/>
                  </a:lnTo>
                  <a:lnTo>
                    <a:pt x="228" y="5"/>
                  </a:lnTo>
                  <a:lnTo>
                    <a:pt x="236" y="5"/>
                  </a:lnTo>
                  <a:lnTo>
                    <a:pt x="245" y="5"/>
                  </a:lnTo>
                  <a:lnTo>
                    <a:pt x="253" y="6"/>
                  </a:lnTo>
                  <a:lnTo>
                    <a:pt x="261" y="6"/>
                  </a:lnTo>
                  <a:lnTo>
                    <a:pt x="270" y="6"/>
                  </a:lnTo>
                  <a:lnTo>
                    <a:pt x="278" y="6"/>
                  </a:lnTo>
                  <a:lnTo>
                    <a:pt x="287" y="6"/>
                  </a:lnTo>
                  <a:lnTo>
                    <a:pt x="295" y="7"/>
                  </a:lnTo>
                  <a:lnTo>
                    <a:pt x="304" y="7"/>
                  </a:lnTo>
                  <a:lnTo>
                    <a:pt x="312" y="7"/>
                  </a:lnTo>
                  <a:lnTo>
                    <a:pt x="320" y="7"/>
                  </a:lnTo>
                  <a:lnTo>
                    <a:pt x="329" y="7"/>
                  </a:lnTo>
                  <a:lnTo>
                    <a:pt x="337" y="7"/>
                  </a:lnTo>
                  <a:lnTo>
                    <a:pt x="346" y="8"/>
                  </a:lnTo>
                  <a:lnTo>
                    <a:pt x="354" y="8"/>
                  </a:lnTo>
                  <a:lnTo>
                    <a:pt x="363" y="8"/>
                  </a:lnTo>
                  <a:lnTo>
                    <a:pt x="371" y="8"/>
                  </a:lnTo>
                  <a:lnTo>
                    <a:pt x="379" y="8"/>
                  </a:lnTo>
                  <a:lnTo>
                    <a:pt x="388" y="9"/>
                  </a:lnTo>
                  <a:lnTo>
                    <a:pt x="396" y="9"/>
                  </a:lnTo>
                  <a:lnTo>
                    <a:pt x="405" y="9"/>
                  </a:lnTo>
                  <a:lnTo>
                    <a:pt x="413" y="9"/>
                  </a:lnTo>
                </a:path>
              </a:pathLst>
            </a:custGeom>
            <a:noFill/>
            <a:ln w="301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 flipV="1">
              <a:off x="639" y="477"/>
              <a:ext cx="0" cy="3142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 flipH="1">
              <a:off x="574" y="3515"/>
              <a:ext cx="6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 rot="16200000">
              <a:off x="330" y="3377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300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55"/>
            <p:cNvSpPr>
              <a:spLocks noChangeShapeType="1"/>
            </p:cNvSpPr>
            <p:nvPr/>
          </p:nvSpPr>
          <p:spPr bwMode="auto">
            <a:xfrm flipH="1">
              <a:off x="574" y="2537"/>
              <a:ext cx="6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 rot="16200000">
              <a:off x="330" y="2399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340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 flipH="1">
              <a:off x="574" y="1559"/>
              <a:ext cx="6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 rot="16200000">
              <a:off x="329" y="1421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</a:rPr>
                <a:t>380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Line 59"/>
            <p:cNvSpPr>
              <a:spLocks noChangeShapeType="1"/>
            </p:cNvSpPr>
            <p:nvPr/>
          </p:nvSpPr>
          <p:spPr bwMode="auto">
            <a:xfrm flipH="1">
              <a:off x="574" y="581"/>
              <a:ext cx="6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 rot="16200000">
              <a:off x="330" y="44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420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639" y="3619"/>
              <a:ext cx="475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>
              <a:off x="742" y="3619"/>
              <a:ext cx="0" cy="6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606" y="3716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133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1205" y="3619"/>
              <a:ext cx="0" cy="6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1069" y="3716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150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2568" y="3619"/>
              <a:ext cx="0" cy="6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2432" y="3716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200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68"/>
            <p:cNvSpPr>
              <a:spLocks noChangeShapeType="1"/>
            </p:cNvSpPr>
            <p:nvPr/>
          </p:nvSpPr>
          <p:spPr bwMode="auto">
            <a:xfrm>
              <a:off x="3931" y="3619"/>
              <a:ext cx="0" cy="6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3795" y="3716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250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>
              <a:off x="5294" y="3619"/>
              <a:ext cx="0" cy="6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5158" y="3716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300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81355" y="1229140"/>
            <a:ext cx="1245932" cy="563365"/>
            <a:chOff x="2470151" y="4035425"/>
            <a:chExt cx="1245932" cy="563365"/>
          </a:xfrm>
        </p:grpSpPr>
        <p:sp>
          <p:nvSpPr>
            <p:cNvPr id="4" name="Rectangle 52"/>
            <p:cNvSpPr>
              <a:spLocks noChangeArrowheads="1"/>
            </p:cNvSpPr>
            <p:nvPr/>
          </p:nvSpPr>
          <p:spPr bwMode="auto">
            <a:xfrm>
              <a:off x="2470151" y="4035425"/>
              <a:ext cx="11605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45.3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53"/>
            <p:cNvSpPr>
              <a:spLocks noChangeArrowheads="1"/>
            </p:cNvSpPr>
            <p:nvPr/>
          </p:nvSpPr>
          <p:spPr bwMode="auto">
            <a:xfrm>
              <a:off x="2626041" y="4291013"/>
              <a:ext cx="109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    (7.2)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0" y="1219201"/>
            <a:ext cx="1245932" cy="563365"/>
            <a:chOff x="2470151" y="4035425"/>
            <a:chExt cx="1245932" cy="563365"/>
          </a:xfrm>
        </p:grpSpPr>
        <p:sp>
          <p:nvSpPr>
            <p:cNvPr id="7" name="Rectangle 52"/>
            <p:cNvSpPr>
              <a:spLocks noChangeArrowheads="1"/>
            </p:cNvSpPr>
            <p:nvPr/>
          </p:nvSpPr>
          <p:spPr bwMode="auto">
            <a:xfrm>
              <a:off x="2470151" y="4035425"/>
              <a:ext cx="11605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33.6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2626041" y="4291013"/>
              <a:ext cx="109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    (8.8)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11988" y="1245295"/>
            <a:ext cx="1087427" cy="563365"/>
            <a:chOff x="2470151" y="4035425"/>
            <a:chExt cx="1087427" cy="563365"/>
          </a:xfrm>
        </p:grpSpPr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2470151" y="4035425"/>
              <a:ext cx="10179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RD = 5.9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2626041" y="4291013"/>
              <a:ext cx="9315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404040"/>
                  </a:solidFill>
                </a:rPr>
                <a:t>    (11.5)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2286001" y="149424"/>
            <a:ext cx="7802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Adverse Selection: Average Costs Paid by Insurance Companies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 rot="16200000">
            <a:off x="1379723" y="3111009"/>
            <a:ext cx="10659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$ / month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84" name="Rectangle 55"/>
          <p:cNvSpPr>
            <a:spLocks noChangeArrowheads="1"/>
          </p:cNvSpPr>
          <p:nvPr/>
        </p:nvSpPr>
        <p:spPr bwMode="auto">
          <a:xfrm>
            <a:off x="3484275" y="1799319"/>
            <a:ext cx="1364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solidFill>
                  <a:prstClr val="black"/>
                </a:solidFill>
                <a:latin typeface="Arial"/>
              </a:rPr>
              <a:t>%</a:t>
            </a:r>
            <a:r>
              <a:rPr lang="el-GR" sz="2000" b="1" dirty="0">
                <a:solidFill>
                  <a:prstClr val="black"/>
                </a:solidFill>
                <a:latin typeface="Arial"/>
              </a:rPr>
              <a:t>Δ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 =</a:t>
            </a:r>
            <a:r>
              <a:rPr lang="en-US" altLang="en-US" sz="2000" b="1" dirty="0">
                <a:solidFill>
                  <a:prstClr val="black"/>
                </a:solidFill>
                <a:latin typeface="Arial"/>
              </a:rPr>
              <a:t> +14%</a:t>
            </a:r>
          </a:p>
        </p:txBody>
      </p:sp>
      <p:sp>
        <p:nvSpPr>
          <p:cNvPr id="85" name="Rectangle 55"/>
          <p:cNvSpPr>
            <a:spLocks noChangeArrowheads="1"/>
          </p:cNvSpPr>
          <p:nvPr/>
        </p:nvSpPr>
        <p:spPr bwMode="auto">
          <a:xfrm>
            <a:off x="5692282" y="1821912"/>
            <a:ext cx="1364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solidFill>
                  <a:prstClr val="black"/>
                </a:solidFill>
                <a:latin typeface="Arial"/>
              </a:rPr>
              <a:t>%</a:t>
            </a:r>
            <a:r>
              <a:rPr lang="el-GR" sz="2000" b="1" dirty="0">
                <a:solidFill>
                  <a:prstClr val="black"/>
                </a:solidFill>
                <a:latin typeface="Arial"/>
              </a:rPr>
              <a:t>Δ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 =</a:t>
            </a:r>
            <a:r>
              <a:rPr lang="en-US" altLang="en-US" sz="2000" b="1" dirty="0">
                <a:solidFill>
                  <a:prstClr val="black"/>
                </a:solidFill>
                <a:latin typeface="Arial"/>
              </a:rPr>
              <a:t> +10%</a:t>
            </a:r>
          </a:p>
        </p:txBody>
      </p:sp>
      <p:sp>
        <p:nvSpPr>
          <p:cNvPr id="86" name="Rectangle 55"/>
          <p:cNvSpPr>
            <a:spLocks noChangeArrowheads="1"/>
          </p:cNvSpPr>
          <p:nvPr/>
        </p:nvSpPr>
        <p:spPr bwMode="auto">
          <a:xfrm>
            <a:off x="7822095" y="1818862"/>
            <a:ext cx="1221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solidFill>
                  <a:prstClr val="black"/>
                </a:solidFill>
                <a:latin typeface="Arial"/>
              </a:rPr>
              <a:t>%</a:t>
            </a:r>
            <a:r>
              <a:rPr lang="el-GR" sz="2000" b="1" dirty="0">
                <a:solidFill>
                  <a:prstClr val="black"/>
                </a:solidFill>
                <a:latin typeface="Arial"/>
              </a:rPr>
              <a:t>Δ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 =</a:t>
            </a:r>
            <a:r>
              <a:rPr lang="en-US" altLang="en-US" sz="2000" b="1" dirty="0">
                <a:solidFill>
                  <a:prstClr val="black"/>
                </a:solidFill>
                <a:latin typeface="Arial"/>
              </a:rPr>
              <a:t> +2%</a:t>
            </a:r>
          </a:p>
        </p:txBody>
      </p:sp>
      <p:sp>
        <p:nvSpPr>
          <p:cNvPr id="87" name="Rectangle 110"/>
          <p:cNvSpPr>
            <a:spLocks noChangeArrowheads="1"/>
          </p:cNvSpPr>
          <p:nvPr/>
        </p:nvSpPr>
        <p:spPr bwMode="auto">
          <a:xfrm>
            <a:off x="4343401" y="6321426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Income, % of Federal Poverty Line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8991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Government intervention is critical to sustain markets for health insurance for two reasons: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Low-income individuals are very sensitive to price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will not buy insurance if not subsidized or provided by government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Healthiest low-income individuals are least likely to buy  insurance companies get stuck with higher costs, making market collapse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Hendren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Trumpcare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effectively end enrollment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markets for families that make less than $75,000 a year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on Markets for Health Insurance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1929</Words>
  <Application>Microsoft Office PowerPoint</Application>
  <PresentationFormat>Widescreen</PresentationFormat>
  <Paragraphs>407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46</vt:i4>
      </vt:variant>
    </vt:vector>
  </HeadingPairs>
  <TitlesOfParts>
    <vt:vector size="76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Chalkboard</vt:lpstr>
      <vt:lpstr>cmss10</vt:lpstr>
      <vt:lpstr>CMU Bright</vt:lpstr>
      <vt:lpstr>Garamond</vt:lpstr>
      <vt:lpstr>Helvetica</vt:lpstr>
      <vt:lpstr>msgothic</vt:lpstr>
      <vt:lpstr>Symbol</vt:lpstr>
      <vt:lpstr>Times New Roman</vt:lpstr>
      <vt:lpstr>Wingdings</vt:lpstr>
      <vt:lpstr>Office Theme</vt:lpstr>
      <vt:lpstr>Beamer Slides - Title and Outlines</vt:lpstr>
      <vt:lpstr>1_Beamer Template</vt:lpstr>
      <vt:lpstr>1_Beamer Slides - Title and Outlines</vt:lpstr>
      <vt:lpstr>2_Beamer Template</vt:lpstr>
      <vt:lpstr>3_Office Theme</vt:lpstr>
      <vt:lpstr>Level</vt:lpstr>
      <vt:lpstr>1_Office Theme</vt:lpstr>
      <vt:lpstr>8_Office Theme</vt:lpstr>
      <vt:lpstr>6_Office Theme</vt:lpstr>
      <vt:lpstr>2_Office Theme</vt:lpstr>
      <vt:lpstr>7_Office Theme</vt:lpstr>
      <vt:lpstr>9_Office Theme</vt:lpstr>
      <vt:lpstr>10_Office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947</cp:revision>
  <dcterms:created xsi:type="dcterms:W3CDTF">2017-01-24T04:59:05Z</dcterms:created>
  <dcterms:modified xsi:type="dcterms:W3CDTF">2017-09-18T19:14:13Z</dcterms:modified>
</cp:coreProperties>
</file>